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3" r:id="rId4"/>
    <p:sldId id="275" r:id="rId5"/>
    <p:sldId id="276" r:id="rId6"/>
    <p:sldId id="274" r:id="rId7"/>
    <p:sldId id="282" r:id="rId8"/>
    <p:sldId id="267" r:id="rId9"/>
    <p:sldId id="260" r:id="rId10"/>
    <p:sldId id="259" r:id="rId11"/>
    <p:sldId id="263" r:id="rId12"/>
    <p:sldId id="268" r:id="rId13"/>
    <p:sldId id="261" r:id="rId14"/>
    <p:sldId id="277" r:id="rId15"/>
    <p:sldId id="284" r:id="rId16"/>
    <p:sldId id="278" r:id="rId17"/>
    <p:sldId id="281" r:id="rId18"/>
    <p:sldId id="265" r:id="rId19"/>
    <p:sldId id="269" r:id="rId20"/>
    <p:sldId id="271"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5" d="100"/>
          <a:sy n="115" d="100"/>
        </p:scale>
        <p:origin x="4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E569-F83A-4FA2-B27F-1A15041DE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5FF966-0B85-4605-9A0F-B0BF526A4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81304-BBE4-48D2-96C6-480FF17258C0}"/>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5" name="Footer Placeholder 4">
            <a:extLst>
              <a:ext uri="{FF2B5EF4-FFF2-40B4-BE49-F238E27FC236}">
                <a16:creationId xmlns:a16="http://schemas.microsoft.com/office/drawing/2014/main" id="{694E3842-3F2B-490B-9765-94F785C51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90EFF-185B-4D6F-89D1-9D2F9F2CE3B6}"/>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260965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F7B6-C70E-42C7-96BD-0E571E6D4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759C68-C9C4-4C57-A3CD-52D61149F8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E0200-87FB-404A-A0D3-5CECDA179B91}"/>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5" name="Footer Placeholder 4">
            <a:extLst>
              <a:ext uri="{FF2B5EF4-FFF2-40B4-BE49-F238E27FC236}">
                <a16:creationId xmlns:a16="http://schemas.microsoft.com/office/drawing/2014/main" id="{377E7C89-2F22-47E5-AA40-7A88541CF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CB97B-F18E-4D5C-9971-A0AC28E28FCD}"/>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333015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30A042-3D76-4679-A5F2-06E5CCEBD4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39B49A-D003-4690-B5FC-ED148B2D3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DF4F5-A95A-4768-B688-E0C863638F6B}"/>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5" name="Footer Placeholder 4">
            <a:extLst>
              <a:ext uri="{FF2B5EF4-FFF2-40B4-BE49-F238E27FC236}">
                <a16:creationId xmlns:a16="http://schemas.microsoft.com/office/drawing/2014/main" id="{E1032E8A-9378-4CD0-B97F-92989A565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A135A-2FFA-4ADF-B9FD-86BB4898B416}"/>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46200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9E90-7CBB-451D-BFEF-D9C55232A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70A40-C16F-49A2-A6CD-E1C9909BD9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5D35D-697F-40CF-9A27-FA61792442A8}"/>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5" name="Footer Placeholder 4">
            <a:extLst>
              <a:ext uri="{FF2B5EF4-FFF2-40B4-BE49-F238E27FC236}">
                <a16:creationId xmlns:a16="http://schemas.microsoft.com/office/drawing/2014/main" id="{708F4E5C-33FD-46BE-B6EA-02C3AC70E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6B01D-E773-4BDF-A549-AB5D598F1E32}"/>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122300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4377-3E4E-409D-AC95-2C2093236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AEBF91-EA68-4B27-B311-D81F7DE17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3CEAEE-07BF-4ECB-87C0-D7BF10F10F59}"/>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5" name="Footer Placeholder 4">
            <a:extLst>
              <a:ext uri="{FF2B5EF4-FFF2-40B4-BE49-F238E27FC236}">
                <a16:creationId xmlns:a16="http://schemas.microsoft.com/office/drawing/2014/main" id="{CB9E1F5D-F479-4B29-8FA4-C778AB5D6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36280-A9EC-41A2-912E-1D65986C7709}"/>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75659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7FBD-C688-4F1E-9250-EADC71E8C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703A9-70CA-4138-A9EC-74619C8899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19332-934B-47D0-B2C3-766F70BE76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021A0-C5FE-40E1-A77B-00FF5BA68A5D}"/>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6" name="Footer Placeholder 5">
            <a:extLst>
              <a:ext uri="{FF2B5EF4-FFF2-40B4-BE49-F238E27FC236}">
                <a16:creationId xmlns:a16="http://schemas.microsoft.com/office/drawing/2014/main" id="{06562720-7A2E-4115-869B-2577616E6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415D7-1367-4EA8-A642-6CD6EE2E958C}"/>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274880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FAA1-7BCC-4CA0-8C97-75D87C584B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EB41CB-852D-48DA-8B83-E78D2A42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A74B09-84CA-4B68-86B4-603C3D6E2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CD9AC9-4500-4DF1-A13B-A35524B47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FC3F09-FAB7-4C7E-9D4E-D38C99BA7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C0E30-3E9D-470F-9130-E1125472CE1C}"/>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8" name="Footer Placeholder 7">
            <a:extLst>
              <a:ext uri="{FF2B5EF4-FFF2-40B4-BE49-F238E27FC236}">
                <a16:creationId xmlns:a16="http://schemas.microsoft.com/office/drawing/2014/main" id="{E61B5A6C-E8A5-4FE8-94CE-7E8DDFE95D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7DCFF7-262B-4021-A7F6-26C9085BD781}"/>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216650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4085-2D27-4F10-A09A-0B13A09BD8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078E58-15E4-4DFC-87BE-415B895268B1}"/>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4" name="Footer Placeholder 3">
            <a:extLst>
              <a:ext uri="{FF2B5EF4-FFF2-40B4-BE49-F238E27FC236}">
                <a16:creationId xmlns:a16="http://schemas.microsoft.com/office/drawing/2014/main" id="{99C6DCC9-13E9-45F4-9A09-A16876B978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99FE4-B319-4FAA-B6E9-86CD6DB214DD}"/>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380522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C0B33-7300-4DD0-AC37-270D4C0DA81E}"/>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3" name="Footer Placeholder 2">
            <a:extLst>
              <a:ext uri="{FF2B5EF4-FFF2-40B4-BE49-F238E27FC236}">
                <a16:creationId xmlns:a16="http://schemas.microsoft.com/office/drawing/2014/main" id="{6C3877EC-03E2-4AE4-A4F7-0A30A5647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E737B3-FDAF-459B-9487-4DD220A59D20}"/>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192133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F992-30F5-4F6A-895E-F29B48CA2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BF8E1B-4B90-4D15-AD80-81F621ACC5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902EAF-B23E-429F-9DCB-2C1E35549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BA8AA-0126-4F4A-9D8A-68324C4AE978}"/>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6" name="Footer Placeholder 5">
            <a:extLst>
              <a:ext uri="{FF2B5EF4-FFF2-40B4-BE49-F238E27FC236}">
                <a16:creationId xmlns:a16="http://schemas.microsoft.com/office/drawing/2014/main" id="{A40E4F39-D565-4DD7-A43E-30D051FE1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9E1C8-5DA3-489F-87D5-DAD31FBD6512}"/>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149427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F877-032F-4AF7-8A25-38937E67B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A652E3-F630-4F36-8E21-46947EEBA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0A7841-2890-4A13-8CB3-E7B74A3A5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2FA9D-615B-43F1-87F0-DEC8DD5853A5}"/>
              </a:ext>
            </a:extLst>
          </p:cNvPr>
          <p:cNvSpPr>
            <a:spLocks noGrp="1"/>
          </p:cNvSpPr>
          <p:nvPr>
            <p:ph type="dt" sz="half" idx="10"/>
          </p:nvPr>
        </p:nvSpPr>
        <p:spPr/>
        <p:txBody>
          <a:bodyPr/>
          <a:lstStyle/>
          <a:p>
            <a:fld id="{6A7D5AA3-0D93-47B2-9631-96BC6E6D2864}" type="datetimeFigureOut">
              <a:rPr lang="en-US" smtClean="0"/>
              <a:t>12/11/22</a:t>
            </a:fld>
            <a:endParaRPr lang="en-US"/>
          </a:p>
        </p:txBody>
      </p:sp>
      <p:sp>
        <p:nvSpPr>
          <p:cNvPr id="6" name="Footer Placeholder 5">
            <a:extLst>
              <a:ext uri="{FF2B5EF4-FFF2-40B4-BE49-F238E27FC236}">
                <a16:creationId xmlns:a16="http://schemas.microsoft.com/office/drawing/2014/main" id="{3AB42504-B041-4CD6-B095-7E25FB131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1A258-3264-4188-8DD3-357115245043}"/>
              </a:ext>
            </a:extLst>
          </p:cNvPr>
          <p:cNvSpPr>
            <a:spLocks noGrp="1"/>
          </p:cNvSpPr>
          <p:nvPr>
            <p:ph type="sldNum" sz="quarter" idx="12"/>
          </p:nvPr>
        </p:nvSpPr>
        <p:spPr/>
        <p:txBody>
          <a:bodyPr/>
          <a:lstStyle/>
          <a:p>
            <a:fld id="{42B14113-DAA1-4026-9BED-83360333CE5B}" type="slidenum">
              <a:rPr lang="en-US" smtClean="0"/>
              <a:t>‹#›</a:t>
            </a:fld>
            <a:endParaRPr lang="en-US"/>
          </a:p>
        </p:txBody>
      </p:sp>
    </p:spTree>
    <p:extLst>
      <p:ext uri="{BB962C8B-B14F-4D97-AF65-F5344CB8AC3E}">
        <p14:creationId xmlns:p14="http://schemas.microsoft.com/office/powerpoint/2010/main" val="220439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7A36F2-5F5E-4044-988E-3D25A64C6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1D858-6271-4727-8549-DDA3BFE12F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D2FB0-864C-4A0D-9092-D3B1F2569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D5AA3-0D93-47B2-9631-96BC6E6D2864}" type="datetimeFigureOut">
              <a:rPr lang="en-US" smtClean="0"/>
              <a:t>12/11/22</a:t>
            </a:fld>
            <a:endParaRPr lang="en-US"/>
          </a:p>
        </p:txBody>
      </p:sp>
      <p:sp>
        <p:nvSpPr>
          <p:cNvPr id="5" name="Footer Placeholder 4">
            <a:extLst>
              <a:ext uri="{FF2B5EF4-FFF2-40B4-BE49-F238E27FC236}">
                <a16:creationId xmlns:a16="http://schemas.microsoft.com/office/drawing/2014/main" id="{2722DD0D-3F2A-44D8-89D0-A1542EB1E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897F38-1D9D-4A21-ADB7-643947538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14113-DAA1-4026-9BED-83360333CE5B}" type="slidenum">
              <a:rPr lang="en-US" smtClean="0"/>
              <a:t>‹#›</a:t>
            </a:fld>
            <a:endParaRPr lang="en-US"/>
          </a:p>
        </p:txBody>
      </p:sp>
    </p:spTree>
    <p:extLst>
      <p:ext uri="{BB962C8B-B14F-4D97-AF65-F5344CB8AC3E}">
        <p14:creationId xmlns:p14="http://schemas.microsoft.com/office/powerpoint/2010/main" val="493745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686B-2581-462C-9E0B-74D2ECD6C9DB}"/>
              </a:ext>
            </a:extLst>
          </p:cNvPr>
          <p:cNvSpPr>
            <a:spLocks noGrp="1"/>
          </p:cNvSpPr>
          <p:nvPr>
            <p:ph type="ctrTitle"/>
          </p:nvPr>
        </p:nvSpPr>
        <p:spPr/>
        <p:txBody>
          <a:bodyPr>
            <a:normAutofit/>
          </a:bodyPr>
          <a:lstStyle/>
          <a:p>
            <a:r>
              <a:rPr lang="en-US" sz="6600" b="1" dirty="0"/>
              <a:t>OPTIMIZING</a:t>
            </a:r>
            <a:r>
              <a:rPr lang="en-US" sz="8000" b="1" dirty="0"/>
              <a:t> </a:t>
            </a:r>
            <a:br>
              <a:rPr lang="en-US" sz="8000" b="1" dirty="0"/>
            </a:br>
            <a:r>
              <a:rPr lang="en-US" sz="8000" b="1" dirty="0">
                <a:effectLst>
                  <a:outerShdw blurRad="38100" dist="38100" dir="2700000" algn="tl">
                    <a:srgbClr val="000000">
                      <a:alpha val="43137"/>
                    </a:srgbClr>
                  </a:outerShdw>
                </a:effectLst>
              </a:rPr>
              <a:t>JLV</a:t>
            </a:r>
          </a:p>
        </p:txBody>
      </p:sp>
      <p:sp>
        <p:nvSpPr>
          <p:cNvPr id="3" name="Subtitle 2">
            <a:extLst>
              <a:ext uri="{FF2B5EF4-FFF2-40B4-BE49-F238E27FC236}">
                <a16:creationId xmlns:a16="http://schemas.microsoft.com/office/drawing/2014/main" id="{473491D6-B410-4E64-B5BE-FCFC81A15D11}"/>
              </a:ext>
            </a:extLst>
          </p:cNvPr>
          <p:cNvSpPr>
            <a:spLocks noGrp="1"/>
          </p:cNvSpPr>
          <p:nvPr>
            <p:ph type="subTitle" idx="1"/>
          </p:nvPr>
        </p:nvSpPr>
        <p:spPr/>
        <p:txBody>
          <a:bodyPr/>
          <a:lstStyle/>
          <a:p>
            <a:r>
              <a:rPr lang="en-US" b="1" dirty="0"/>
              <a:t>Darrell J. Baranko, MD, FACP</a:t>
            </a:r>
          </a:p>
          <a:p>
            <a:r>
              <a:rPr lang="en-US" sz="1800" dirty="0"/>
              <a:t>December 7, 2022</a:t>
            </a:r>
          </a:p>
          <a:p>
            <a:endParaRPr lang="en-US" dirty="0"/>
          </a:p>
        </p:txBody>
      </p:sp>
    </p:spTree>
    <p:extLst>
      <p:ext uri="{BB962C8B-B14F-4D97-AF65-F5344CB8AC3E}">
        <p14:creationId xmlns:p14="http://schemas.microsoft.com/office/powerpoint/2010/main" val="42200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D5572-0AC5-43E4-B58A-20665EC1C5A3}"/>
              </a:ext>
            </a:extLst>
          </p:cNvPr>
          <p:cNvPicPr>
            <a:picLocks noChangeAspect="1"/>
          </p:cNvPicPr>
          <p:nvPr/>
        </p:nvPicPr>
        <p:blipFill>
          <a:blip r:embed="rId2"/>
          <a:stretch>
            <a:fillRect/>
          </a:stretch>
        </p:blipFill>
        <p:spPr>
          <a:xfrm>
            <a:off x="0" y="311912"/>
            <a:ext cx="12192000" cy="6234176"/>
          </a:xfrm>
          <a:prstGeom prst="rect">
            <a:avLst/>
          </a:prstGeom>
        </p:spPr>
      </p:pic>
    </p:spTree>
    <p:extLst>
      <p:ext uri="{BB962C8B-B14F-4D97-AF65-F5344CB8AC3E}">
        <p14:creationId xmlns:p14="http://schemas.microsoft.com/office/powerpoint/2010/main" val="1922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3F949-F2EC-45E8-BB14-9181B38A138D}"/>
              </a:ext>
            </a:extLst>
          </p:cNvPr>
          <p:cNvPicPr>
            <a:picLocks noChangeAspect="1"/>
          </p:cNvPicPr>
          <p:nvPr/>
        </p:nvPicPr>
        <p:blipFill>
          <a:blip r:embed="rId2"/>
          <a:stretch>
            <a:fillRect/>
          </a:stretch>
        </p:blipFill>
        <p:spPr>
          <a:xfrm>
            <a:off x="0" y="2230016"/>
            <a:ext cx="12192000" cy="3200400"/>
          </a:xfrm>
          <a:prstGeom prst="rect">
            <a:avLst/>
          </a:prstGeom>
        </p:spPr>
      </p:pic>
    </p:spTree>
    <p:extLst>
      <p:ext uri="{BB962C8B-B14F-4D97-AF65-F5344CB8AC3E}">
        <p14:creationId xmlns:p14="http://schemas.microsoft.com/office/powerpoint/2010/main" val="117107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B560-9DE1-446B-AD9C-EE9DF07F89D9}"/>
              </a:ext>
            </a:extLst>
          </p:cNvPr>
          <p:cNvSpPr>
            <a:spLocks noGrp="1"/>
          </p:cNvSpPr>
          <p:nvPr>
            <p:ph type="title"/>
          </p:nvPr>
        </p:nvSpPr>
        <p:spPr/>
        <p:txBody>
          <a:bodyPr>
            <a:normAutofit/>
          </a:bodyPr>
          <a:lstStyle/>
          <a:p>
            <a:pPr algn="ctr"/>
            <a:r>
              <a:rPr lang="en-US" sz="6000" b="1" dirty="0"/>
              <a:t>Widgets</a:t>
            </a:r>
          </a:p>
        </p:txBody>
      </p:sp>
      <p:sp>
        <p:nvSpPr>
          <p:cNvPr id="3" name="Content Placeholder 2">
            <a:extLst>
              <a:ext uri="{FF2B5EF4-FFF2-40B4-BE49-F238E27FC236}">
                <a16:creationId xmlns:a16="http://schemas.microsoft.com/office/drawing/2014/main" id="{FFDAE564-9837-4121-9D7C-E2AE9E424874}"/>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Once you have added the widgets you want to your tab </a:t>
            </a: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MAKE THEM LARGER</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lvl="1">
              <a:spcBef>
                <a:spcPts val="1000"/>
              </a:spcBef>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larger the widget, the faster you can see the data…  No more scrolling up and down, side to side.</a:t>
            </a:r>
          </a:p>
          <a:p>
            <a:endParaRPr lang="en-US" dirty="0"/>
          </a:p>
        </p:txBody>
      </p:sp>
    </p:spTree>
    <p:extLst>
      <p:ext uri="{BB962C8B-B14F-4D97-AF65-F5344CB8AC3E}">
        <p14:creationId xmlns:p14="http://schemas.microsoft.com/office/powerpoint/2010/main" val="209645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CAFA7-7B70-49D4-8CCF-26BD89580C0E}"/>
              </a:ext>
            </a:extLst>
          </p:cNvPr>
          <p:cNvPicPr>
            <a:picLocks noChangeAspect="1"/>
          </p:cNvPicPr>
          <p:nvPr/>
        </p:nvPicPr>
        <p:blipFill>
          <a:blip r:embed="rId2"/>
          <a:stretch>
            <a:fillRect/>
          </a:stretch>
        </p:blipFill>
        <p:spPr>
          <a:xfrm>
            <a:off x="0" y="332036"/>
            <a:ext cx="12192000" cy="6193928"/>
          </a:xfrm>
          <a:prstGeom prst="rect">
            <a:avLst/>
          </a:prstGeom>
        </p:spPr>
      </p:pic>
    </p:spTree>
    <p:extLst>
      <p:ext uri="{BB962C8B-B14F-4D97-AF65-F5344CB8AC3E}">
        <p14:creationId xmlns:p14="http://schemas.microsoft.com/office/powerpoint/2010/main" val="130939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916C42-F39D-4417-8A10-697AA36708D9}"/>
              </a:ext>
            </a:extLst>
          </p:cNvPr>
          <p:cNvPicPr>
            <a:picLocks noChangeAspect="1"/>
          </p:cNvPicPr>
          <p:nvPr/>
        </p:nvPicPr>
        <p:blipFill>
          <a:blip r:embed="rId2"/>
          <a:stretch>
            <a:fillRect/>
          </a:stretch>
        </p:blipFill>
        <p:spPr>
          <a:xfrm>
            <a:off x="0" y="304527"/>
            <a:ext cx="12192000" cy="6248946"/>
          </a:xfrm>
          <a:prstGeom prst="rect">
            <a:avLst/>
          </a:prstGeom>
        </p:spPr>
      </p:pic>
    </p:spTree>
    <p:extLst>
      <p:ext uri="{BB962C8B-B14F-4D97-AF65-F5344CB8AC3E}">
        <p14:creationId xmlns:p14="http://schemas.microsoft.com/office/powerpoint/2010/main" val="416925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B560-9DE1-446B-AD9C-EE9DF07F89D9}"/>
              </a:ext>
            </a:extLst>
          </p:cNvPr>
          <p:cNvSpPr>
            <a:spLocks noGrp="1"/>
          </p:cNvSpPr>
          <p:nvPr>
            <p:ph type="title"/>
          </p:nvPr>
        </p:nvSpPr>
        <p:spPr/>
        <p:txBody>
          <a:bodyPr>
            <a:normAutofit/>
          </a:bodyPr>
          <a:lstStyle/>
          <a:p>
            <a:pPr algn="ctr"/>
            <a:r>
              <a:rPr lang="en-US" sz="6000" b="1" dirty="0"/>
              <a:t>Widgets</a:t>
            </a:r>
          </a:p>
        </p:txBody>
      </p:sp>
      <p:sp>
        <p:nvSpPr>
          <p:cNvPr id="3" name="Content Placeholder 2">
            <a:extLst>
              <a:ext uri="{FF2B5EF4-FFF2-40B4-BE49-F238E27FC236}">
                <a16:creationId xmlns:a16="http://schemas.microsoft.com/office/drawing/2014/main" id="{FFDAE564-9837-4121-9D7C-E2AE9E424874}"/>
              </a:ext>
            </a:extLst>
          </p:cNvPr>
          <p:cNvSpPr>
            <a:spLocks noGrp="1"/>
          </p:cNvSpPr>
          <p:nvPr>
            <p:ph idx="1"/>
          </p:nvPr>
        </p:nvSpPr>
        <p:spPr/>
        <p:txBody>
          <a:bodyPr/>
          <a:lstStyle/>
          <a:p>
            <a:pPr>
              <a:defRPr/>
            </a:pPr>
            <a:r>
              <a:rPr lang="en-US" sz="4400" b="1" u="sng" dirty="0">
                <a:solidFill>
                  <a:prstClr val="black"/>
                </a:solidFill>
                <a:latin typeface="Calibri" panose="020F0502020204030204"/>
              </a:rPr>
              <a:t>Modify the data in the widget </a:t>
            </a:r>
            <a:r>
              <a:rPr lang="en-US" sz="4400" dirty="0">
                <a:solidFill>
                  <a:prstClr val="black"/>
                </a:solidFill>
                <a:latin typeface="Calibri" panose="020F0502020204030204"/>
              </a:rPr>
              <a:t>to see what you want immediately when it loads.</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000"/>
              </a:spcBef>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69044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81E3B7-432B-40DD-90F5-99654A7B48F0}"/>
              </a:ext>
            </a:extLst>
          </p:cNvPr>
          <p:cNvPicPr>
            <a:picLocks noChangeAspect="1"/>
          </p:cNvPicPr>
          <p:nvPr/>
        </p:nvPicPr>
        <p:blipFill>
          <a:blip r:embed="rId2"/>
          <a:stretch>
            <a:fillRect/>
          </a:stretch>
        </p:blipFill>
        <p:spPr>
          <a:xfrm>
            <a:off x="0" y="332827"/>
            <a:ext cx="12192000" cy="6192345"/>
          </a:xfrm>
          <a:prstGeom prst="rect">
            <a:avLst/>
          </a:prstGeom>
        </p:spPr>
      </p:pic>
      <p:sp>
        <p:nvSpPr>
          <p:cNvPr id="5" name="Arrow: Down 4">
            <a:extLst>
              <a:ext uri="{FF2B5EF4-FFF2-40B4-BE49-F238E27FC236}">
                <a16:creationId xmlns:a16="http://schemas.microsoft.com/office/drawing/2014/main" id="{35988098-1B5E-4108-87D8-575DB2F58213}"/>
              </a:ext>
            </a:extLst>
          </p:cNvPr>
          <p:cNvSpPr/>
          <p:nvPr/>
        </p:nvSpPr>
        <p:spPr>
          <a:xfrm>
            <a:off x="10254953" y="425106"/>
            <a:ext cx="484632" cy="84518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Tree>
    <p:extLst>
      <p:ext uri="{BB962C8B-B14F-4D97-AF65-F5344CB8AC3E}">
        <p14:creationId xmlns:p14="http://schemas.microsoft.com/office/powerpoint/2010/main" val="149187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4D6937-11FA-404E-BA2A-556A723AD6F7}"/>
              </a:ext>
            </a:extLst>
          </p:cNvPr>
          <p:cNvPicPr>
            <a:picLocks noChangeAspect="1"/>
          </p:cNvPicPr>
          <p:nvPr/>
        </p:nvPicPr>
        <p:blipFill>
          <a:blip r:embed="rId2"/>
          <a:stretch>
            <a:fillRect/>
          </a:stretch>
        </p:blipFill>
        <p:spPr>
          <a:xfrm>
            <a:off x="0" y="299924"/>
            <a:ext cx="12192000" cy="6258151"/>
          </a:xfrm>
          <a:prstGeom prst="rect">
            <a:avLst/>
          </a:prstGeom>
        </p:spPr>
      </p:pic>
      <p:sp>
        <p:nvSpPr>
          <p:cNvPr id="4" name="Rectangle 3">
            <a:extLst>
              <a:ext uri="{FF2B5EF4-FFF2-40B4-BE49-F238E27FC236}">
                <a16:creationId xmlns:a16="http://schemas.microsoft.com/office/drawing/2014/main" id="{810187CF-05D7-4214-A04C-5DF98F1E9A09}"/>
              </a:ext>
            </a:extLst>
          </p:cNvPr>
          <p:cNvSpPr/>
          <p:nvPr/>
        </p:nvSpPr>
        <p:spPr>
          <a:xfrm>
            <a:off x="9697673" y="1208015"/>
            <a:ext cx="1652632" cy="350659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27212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03EA-B748-48DE-92B2-89DBB18AA066}"/>
              </a:ext>
            </a:extLst>
          </p:cNvPr>
          <p:cNvSpPr>
            <a:spLocks noGrp="1"/>
          </p:cNvSpPr>
          <p:nvPr>
            <p:ph type="title"/>
          </p:nvPr>
        </p:nvSpPr>
        <p:spPr/>
        <p:txBody>
          <a:bodyPr>
            <a:normAutofit/>
          </a:bodyPr>
          <a:lstStyle/>
          <a:p>
            <a:pPr algn="ctr"/>
            <a:r>
              <a:rPr lang="en-US" sz="8000" b="1" dirty="0"/>
              <a:t>jlv.health.mil</a:t>
            </a:r>
          </a:p>
        </p:txBody>
      </p:sp>
      <p:sp>
        <p:nvSpPr>
          <p:cNvPr id="3" name="Content Placeholder 2">
            <a:extLst>
              <a:ext uri="{FF2B5EF4-FFF2-40B4-BE49-F238E27FC236}">
                <a16:creationId xmlns:a16="http://schemas.microsoft.com/office/drawing/2014/main" id="{B439DC06-2D1B-432F-BF42-D1F0D1F4D6FC}"/>
              </a:ext>
            </a:extLst>
          </p:cNvPr>
          <p:cNvSpPr>
            <a:spLocks noGrp="1"/>
          </p:cNvSpPr>
          <p:nvPr>
            <p:ph idx="1"/>
          </p:nvPr>
        </p:nvSpPr>
        <p:spPr/>
        <p:txBody>
          <a:bodyPr>
            <a:normAutofit/>
          </a:bodyPr>
          <a:lstStyle/>
          <a:p>
            <a:r>
              <a:rPr lang="en-US" sz="4400" dirty="0"/>
              <a:t>An alternate way to access JLV</a:t>
            </a:r>
          </a:p>
          <a:p>
            <a:r>
              <a:rPr lang="en-US" sz="4400" dirty="0"/>
              <a:t>Need your CAC for access</a:t>
            </a:r>
          </a:p>
          <a:p>
            <a:r>
              <a:rPr lang="en-US" sz="4400" dirty="0"/>
              <a:t>My brief trial – not faster than using JLV through AHLTA</a:t>
            </a:r>
          </a:p>
          <a:p>
            <a:r>
              <a:rPr lang="en-US" sz="4400" dirty="0"/>
              <a:t>But … You can have JLV open on separate screen if using 2 monitors.</a:t>
            </a:r>
          </a:p>
        </p:txBody>
      </p:sp>
    </p:spTree>
    <p:extLst>
      <p:ext uri="{BB962C8B-B14F-4D97-AF65-F5344CB8AC3E}">
        <p14:creationId xmlns:p14="http://schemas.microsoft.com/office/powerpoint/2010/main" val="307257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1202-9A43-4EEB-B4B4-72BBB77E0AB7}"/>
              </a:ext>
            </a:extLst>
          </p:cNvPr>
          <p:cNvSpPr>
            <a:spLocks noGrp="1"/>
          </p:cNvSpPr>
          <p:nvPr>
            <p:ph type="title"/>
          </p:nvPr>
        </p:nvSpPr>
        <p:spPr/>
        <p:txBody>
          <a:bodyPr>
            <a:normAutofit/>
          </a:bodyPr>
          <a:lstStyle/>
          <a:p>
            <a:pPr algn="ctr"/>
            <a:r>
              <a:rPr lang="en-US" sz="6000" b="1" dirty="0"/>
              <a:t>Accessing JLV through Genesis</a:t>
            </a:r>
          </a:p>
        </p:txBody>
      </p:sp>
      <p:sp>
        <p:nvSpPr>
          <p:cNvPr id="3" name="Content Placeholder 2">
            <a:extLst>
              <a:ext uri="{FF2B5EF4-FFF2-40B4-BE49-F238E27FC236}">
                <a16:creationId xmlns:a16="http://schemas.microsoft.com/office/drawing/2014/main" id="{BE115E83-2B3C-438C-9E3F-8787EDD9B29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4020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87D3-6487-4DCA-8DE2-0468A9C4ABFF}"/>
              </a:ext>
            </a:extLst>
          </p:cNvPr>
          <p:cNvSpPr>
            <a:spLocks noGrp="1"/>
          </p:cNvSpPr>
          <p:nvPr>
            <p:ph type="title"/>
          </p:nvPr>
        </p:nvSpPr>
        <p:spPr/>
        <p:txBody>
          <a:bodyPr>
            <a:normAutofit/>
          </a:bodyPr>
          <a:lstStyle/>
          <a:p>
            <a:pPr algn="ctr"/>
            <a:r>
              <a:rPr lang="en-US" sz="6000" b="1" dirty="0"/>
              <a:t>Disclaimer</a:t>
            </a:r>
          </a:p>
        </p:txBody>
      </p:sp>
      <p:sp>
        <p:nvSpPr>
          <p:cNvPr id="3" name="Content Placeholder 2">
            <a:extLst>
              <a:ext uri="{FF2B5EF4-FFF2-40B4-BE49-F238E27FC236}">
                <a16:creationId xmlns:a16="http://schemas.microsoft.com/office/drawing/2014/main" id="{EA07143C-EB50-4BD3-8E73-9305172FB5F3}"/>
              </a:ext>
            </a:extLst>
          </p:cNvPr>
          <p:cNvSpPr>
            <a:spLocks noGrp="1"/>
          </p:cNvSpPr>
          <p:nvPr>
            <p:ph idx="1"/>
          </p:nvPr>
        </p:nvSpPr>
        <p:spPr/>
        <p:txBody>
          <a:bodyPr>
            <a:normAutofit/>
          </a:bodyPr>
          <a:lstStyle/>
          <a:p>
            <a:r>
              <a:rPr lang="en-US" sz="3600" dirty="0"/>
              <a:t>All of the JLV training I was able to access provided only information on the what it does and where things appeared on the screen, without any recommendations on how to optimize its utility and efficiency for what we will need to do from now through Genesis.</a:t>
            </a:r>
          </a:p>
          <a:p>
            <a:r>
              <a:rPr lang="en-US" sz="3600" dirty="0"/>
              <a:t>All recommendations come from my own messing around with JLV.</a:t>
            </a:r>
            <a:endParaRPr lang="en-US" sz="3200" dirty="0"/>
          </a:p>
        </p:txBody>
      </p:sp>
    </p:spTree>
    <p:extLst>
      <p:ext uri="{BB962C8B-B14F-4D97-AF65-F5344CB8AC3E}">
        <p14:creationId xmlns:p14="http://schemas.microsoft.com/office/powerpoint/2010/main" val="323078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with a blue background&#10;&#10;Description automatically generated with low confidence">
            <a:extLst>
              <a:ext uri="{FF2B5EF4-FFF2-40B4-BE49-F238E27FC236}">
                <a16:creationId xmlns:a16="http://schemas.microsoft.com/office/drawing/2014/main" id="{20B9D5A8-F4F4-47F4-A3A8-BDA7A6494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Arrow: Right 3">
            <a:extLst>
              <a:ext uri="{FF2B5EF4-FFF2-40B4-BE49-F238E27FC236}">
                <a16:creationId xmlns:a16="http://schemas.microsoft.com/office/drawing/2014/main" id="{9D5B09DD-AAD5-48F5-808A-3E58A9A3C0CB}"/>
              </a:ext>
            </a:extLst>
          </p:cNvPr>
          <p:cNvSpPr/>
          <p:nvPr/>
        </p:nvSpPr>
        <p:spPr>
          <a:xfrm>
            <a:off x="915117" y="4265923"/>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2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F30B-12C5-4B5F-A86E-8B0D77338FCE}"/>
              </a:ext>
            </a:extLst>
          </p:cNvPr>
          <p:cNvSpPr>
            <a:spLocks noGrp="1"/>
          </p:cNvSpPr>
          <p:nvPr>
            <p:ph type="title"/>
          </p:nvPr>
        </p:nvSpPr>
        <p:spPr/>
        <p:txBody>
          <a:bodyPr>
            <a:normAutofit/>
          </a:bodyPr>
          <a:lstStyle/>
          <a:p>
            <a:pPr algn="ctr"/>
            <a:r>
              <a:rPr lang="en-US" sz="6000" b="1" dirty="0"/>
              <a:t>Time to Play with JLV!</a:t>
            </a:r>
          </a:p>
        </p:txBody>
      </p:sp>
      <p:sp>
        <p:nvSpPr>
          <p:cNvPr id="3" name="Content Placeholder 2">
            <a:extLst>
              <a:ext uri="{FF2B5EF4-FFF2-40B4-BE49-F238E27FC236}">
                <a16:creationId xmlns:a16="http://schemas.microsoft.com/office/drawing/2014/main" id="{BDC1ED18-2A9C-479E-9187-A13239EB2FD3}"/>
              </a:ext>
            </a:extLst>
          </p:cNvPr>
          <p:cNvSpPr>
            <a:spLocks noGrp="1"/>
          </p:cNvSpPr>
          <p:nvPr>
            <p:ph idx="1"/>
          </p:nvPr>
        </p:nvSpPr>
        <p:spPr/>
        <p:txBody>
          <a:bodyPr>
            <a:normAutofit/>
          </a:bodyPr>
          <a:lstStyle/>
          <a:p>
            <a:pPr algn="ctr"/>
            <a:r>
              <a:rPr lang="en-US" sz="6600" b="1"/>
              <a:t>Have Fun!</a:t>
            </a:r>
            <a:endParaRPr lang="en-US" sz="6600" b="1" dirty="0"/>
          </a:p>
        </p:txBody>
      </p:sp>
    </p:spTree>
    <p:extLst>
      <p:ext uri="{BB962C8B-B14F-4D97-AF65-F5344CB8AC3E}">
        <p14:creationId xmlns:p14="http://schemas.microsoft.com/office/powerpoint/2010/main" val="415330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87D3-6487-4DCA-8DE2-0468A9C4ABFF}"/>
              </a:ext>
            </a:extLst>
          </p:cNvPr>
          <p:cNvSpPr>
            <a:spLocks noGrp="1"/>
          </p:cNvSpPr>
          <p:nvPr>
            <p:ph type="title"/>
          </p:nvPr>
        </p:nvSpPr>
        <p:spPr/>
        <p:txBody>
          <a:bodyPr>
            <a:normAutofit/>
          </a:bodyPr>
          <a:lstStyle/>
          <a:p>
            <a:pPr algn="ctr"/>
            <a:r>
              <a:rPr lang="en-US" sz="6000" b="1" dirty="0"/>
              <a:t>The Opening Page</a:t>
            </a:r>
          </a:p>
        </p:txBody>
      </p:sp>
      <p:sp>
        <p:nvSpPr>
          <p:cNvPr id="3" name="Content Placeholder 2">
            <a:extLst>
              <a:ext uri="{FF2B5EF4-FFF2-40B4-BE49-F238E27FC236}">
                <a16:creationId xmlns:a16="http://schemas.microsoft.com/office/drawing/2014/main" id="{EA07143C-EB50-4BD3-8E73-9305172FB5F3}"/>
              </a:ext>
            </a:extLst>
          </p:cNvPr>
          <p:cNvSpPr>
            <a:spLocks noGrp="1"/>
          </p:cNvSpPr>
          <p:nvPr>
            <p:ph idx="1"/>
          </p:nvPr>
        </p:nvSpPr>
        <p:spPr/>
        <p:txBody>
          <a:bodyPr>
            <a:normAutofit/>
          </a:bodyPr>
          <a:lstStyle/>
          <a:p>
            <a:r>
              <a:rPr lang="en-US" sz="3600" dirty="0"/>
              <a:t>Defaults to having a number of widgets which have to load.</a:t>
            </a:r>
          </a:p>
          <a:p>
            <a:r>
              <a:rPr lang="en-US" sz="3600" dirty="0"/>
              <a:t>Recommendation:</a:t>
            </a:r>
          </a:p>
          <a:p>
            <a:pPr lvl="1"/>
            <a:r>
              <a:rPr lang="en-US" sz="3200" dirty="0"/>
              <a:t>Remove most or all of the widgets and create new TABS</a:t>
            </a:r>
          </a:p>
        </p:txBody>
      </p:sp>
    </p:spTree>
    <p:extLst>
      <p:ext uri="{BB962C8B-B14F-4D97-AF65-F5344CB8AC3E}">
        <p14:creationId xmlns:p14="http://schemas.microsoft.com/office/powerpoint/2010/main" val="399927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22390-1DB8-4FCC-BAC0-707237AEEE6B}"/>
              </a:ext>
            </a:extLst>
          </p:cNvPr>
          <p:cNvPicPr>
            <a:picLocks noChangeAspect="1"/>
          </p:cNvPicPr>
          <p:nvPr/>
        </p:nvPicPr>
        <p:blipFill>
          <a:blip r:embed="rId2"/>
          <a:stretch>
            <a:fillRect/>
          </a:stretch>
        </p:blipFill>
        <p:spPr>
          <a:xfrm>
            <a:off x="0" y="420791"/>
            <a:ext cx="12192000" cy="6016418"/>
          </a:xfrm>
          <a:prstGeom prst="rect">
            <a:avLst/>
          </a:prstGeom>
        </p:spPr>
      </p:pic>
    </p:spTree>
    <p:extLst>
      <p:ext uri="{BB962C8B-B14F-4D97-AF65-F5344CB8AC3E}">
        <p14:creationId xmlns:p14="http://schemas.microsoft.com/office/powerpoint/2010/main" val="419903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91575-0D4A-428E-A3E8-2F338D16D3AA}"/>
              </a:ext>
            </a:extLst>
          </p:cNvPr>
          <p:cNvPicPr>
            <a:picLocks noChangeAspect="1"/>
          </p:cNvPicPr>
          <p:nvPr/>
        </p:nvPicPr>
        <p:blipFill>
          <a:blip r:embed="rId2"/>
          <a:stretch>
            <a:fillRect/>
          </a:stretch>
        </p:blipFill>
        <p:spPr>
          <a:xfrm>
            <a:off x="0" y="252148"/>
            <a:ext cx="12192000" cy="6353703"/>
          </a:xfrm>
          <a:prstGeom prst="rect">
            <a:avLst/>
          </a:prstGeom>
        </p:spPr>
      </p:pic>
    </p:spTree>
    <p:extLst>
      <p:ext uri="{BB962C8B-B14F-4D97-AF65-F5344CB8AC3E}">
        <p14:creationId xmlns:p14="http://schemas.microsoft.com/office/powerpoint/2010/main" val="184357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F8E5-D61A-4A71-93DF-5A05DF8B7788}"/>
              </a:ext>
            </a:extLst>
          </p:cNvPr>
          <p:cNvSpPr>
            <a:spLocks noGrp="1"/>
          </p:cNvSpPr>
          <p:nvPr>
            <p:ph type="title"/>
          </p:nvPr>
        </p:nvSpPr>
        <p:spPr/>
        <p:txBody>
          <a:bodyPr>
            <a:normAutofit/>
          </a:bodyPr>
          <a:lstStyle/>
          <a:p>
            <a:pPr algn="ctr"/>
            <a:r>
              <a:rPr lang="en-US" sz="6000" b="1" dirty="0"/>
              <a:t>Add Tabs</a:t>
            </a:r>
          </a:p>
        </p:txBody>
      </p:sp>
      <p:sp>
        <p:nvSpPr>
          <p:cNvPr id="3" name="Content Placeholder 2">
            <a:extLst>
              <a:ext uri="{FF2B5EF4-FFF2-40B4-BE49-F238E27FC236}">
                <a16:creationId xmlns:a16="http://schemas.microsoft.com/office/drawing/2014/main" id="{D7889926-7B05-400F-BB1B-1DDCA05AE188}"/>
              </a:ext>
            </a:extLst>
          </p:cNvPr>
          <p:cNvSpPr>
            <a:spLocks noGrp="1"/>
          </p:cNvSpPr>
          <p:nvPr>
            <p:ph idx="1"/>
          </p:nvPr>
        </p:nvSpPr>
        <p:spPr/>
        <p:txBody>
          <a:bodyPr/>
          <a:lstStyle/>
          <a:p>
            <a:r>
              <a:rPr lang="en-US" sz="4400" dirty="0"/>
              <a:t>Tab does not load data until opened so there should not be a difference in speed if you set up more specific tabs. </a:t>
            </a:r>
          </a:p>
          <a:p>
            <a:r>
              <a:rPr lang="en-US" sz="4400" b="1" u="sng" dirty="0"/>
              <a:t>TIP</a:t>
            </a:r>
            <a:r>
              <a:rPr lang="en-US" sz="4400" b="1" dirty="0"/>
              <a:t> </a:t>
            </a:r>
            <a:r>
              <a:rPr lang="en-US" sz="4400" dirty="0"/>
              <a:t>– Think about the order you want your tabs to appear as you cannot reorder them after they are created.</a:t>
            </a:r>
          </a:p>
          <a:p>
            <a:endParaRPr lang="en-US" dirty="0"/>
          </a:p>
        </p:txBody>
      </p:sp>
    </p:spTree>
    <p:extLst>
      <p:ext uri="{BB962C8B-B14F-4D97-AF65-F5344CB8AC3E}">
        <p14:creationId xmlns:p14="http://schemas.microsoft.com/office/powerpoint/2010/main" val="218681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91575-0D4A-428E-A3E8-2F338D16D3AA}"/>
              </a:ext>
            </a:extLst>
          </p:cNvPr>
          <p:cNvPicPr>
            <a:picLocks noChangeAspect="1"/>
          </p:cNvPicPr>
          <p:nvPr/>
        </p:nvPicPr>
        <p:blipFill>
          <a:blip r:embed="rId2"/>
          <a:stretch>
            <a:fillRect/>
          </a:stretch>
        </p:blipFill>
        <p:spPr>
          <a:xfrm>
            <a:off x="0" y="252148"/>
            <a:ext cx="12192000" cy="6353703"/>
          </a:xfrm>
          <a:prstGeom prst="rect">
            <a:avLst/>
          </a:prstGeom>
        </p:spPr>
      </p:pic>
      <p:sp>
        <p:nvSpPr>
          <p:cNvPr id="2" name="Rectangle 1">
            <a:extLst>
              <a:ext uri="{FF2B5EF4-FFF2-40B4-BE49-F238E27FC236}">
                <a16:creationId xmlns:a16="http://schemas.microsoft.com/office/drawing/2014/main" id="{76F47BE0-0A56-4F60-AB86-2CA37C199FED}"/>
              </a:ext>
            </a:extLst>
          </p:cNvPr>
          <p:cNvSpPr/>
          <p:nvPr/>
        </p:nvSpPr>
        <p:spPr>
          <a:xfrm>
            <a:off x="11601974" y="822121"/>
            <a:ext cx="679509" cy="4613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58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7FF2-39E3-483B-BA98-30F284A25219}"/>
              </a:ext>
            </a:extLst>
          </p:cNvPr>
          <p:cNvSpPr>
            <a:spLocks noGrp="1"/>
          </p:cNvSpPr>
          <p:nvPr>
            <p:ph type="title"/>
          </p:nvPr>
        </p:nvSpPr>
        <p:spPr/>
        <p:txBody>
          <a:bodyPr>
            <a:normAutofit/>
          </a:bodyPr>
          <a:lstStyle/>
          <a:p>
            <a:pPr algn="ctr"/>
            <a:r>
              <a:rPr lang="en-US" sz="6000" b="1" dirty="0"/>
              <a:t>Widgets</a:t>
            </a:r>
          </a:p>
        </p:txBody>
      </p:sp>
      <p:sp>
        <p:nvSpPr>
          <p:cNvPr id="3" name="Content Placeholder 2">
            <a:extLst>
              <a:ext uri="{FF2B5EF4-FFF2-40B4-BE49-F238E27FC236}">
                <a16:creationId xmlns:a16="http://schemas.microsoft.com/office/drawing/2014/main" id="{B588B563-8A85-43EF-A7AF-EDD73AA5EB68}"/>
              </a:ext>
            </a:extLst>
          </p:cNvPr>
          <p:cNvSpPr>
            <a:spLocks noGrp="1"/>
          </p:cNvSpPr>
          <p:nvPr>
            <p:ph idx="1"/>
          </p:nvPr>
        </p:nvSpPr>
        <p:spPr/>
        <p:txBody>
          <a:bodyPr>
            <a:normAutofit/>
          </a:bodyPr>
          <a:lstStyle/>
          <a:p>
            <a:r>
              <a:rPr lang="en-US" sz="4400" dirty="0"/>
              <a:t>Once you set up a new tab, add your widgets.</a:t>
            </a:r>
          </a:p>
          <a:p>
            <a:r>
              <a:rPr lang="en-US" sz="4400" dirty="0"/>
              <a:t>The fewer number of widgets in a tab helps to have the specific data load faster.</a:t>
            </a:r>
          </a:p>
          <a:p>
            <a:r>
              <a:rPr lang="en-US" sz="4400" dirty="0"/>
              <a:t>Just click and drag to add a widget to a tab.</a:t>
            </a:r>
          </a:p>
          <a:p>
            <a:pPr marL="0" indent="0">
              <a:buNone/>
            </a:pPr>
            <a:endParaRPr lang="en-US" sz="4400" dirty="0"/>
          </a:p>
        </p:txBody>
      </p:sp>
    </p:spTree>
    <p:extLst>
      <p:ext uri="{BB962C8B-B14F-4D97-AF65-F5344CB8AC3E}">
        <p14:creationId xmlns:p14="http://schemas.microsoft.com/office/powerpoint/2010/main" val="25344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9E94F5-7705-45F4-9253-B7D2706B466C}"/>
              </a:ext>
            </a:extLst>
          </p:cNvPr>
          <p:cNvPicPr>
            <a:picLocks noChangeAspect="1"/>
          </p:cNvPicPr>
          <p:nvPr/>
        </p:nvPicPr>
        <p:blipFill>
          <a:blip r:embed="rId2"/>
          <a:stretch>
            <a:fillRect/>
          </a:stretch>
        </p:blipFill>
        <p:spPr>
          <a:xfrm>
            <a:off x="0" y="281279"/>
            <a:ext cx="12192000" cy="6295442"/>
          </a:xfrm>
          <a:prstGeom prst="rect">
            <a:avLst/>
          </a:prstGeom>
        </p:spPr>
      </p:pic>
    </p:spTree>
    <p:extLst>
      <p:ext uri="{BB962C8B-B14F-4D97-AF65-F5344CB8AC3E}">
        <p14:creationId xmlns:p14="http://schemas.microsoft.com/office/powerpoint/2010/main" val="829609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306</Words>
  <Application>Microsoft Macintosh PowerPoint</Application>
  <PresentationFormat>Widescreen</PresentationFormat>
  <Paragraphs>30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OPTIMIZING  JLV</vt:lpstr>
      <vt:lpstr>Disclaimer</vt:lpstr>
      <vt:lpstr>The Opening Page</vt:lpstr>
      <vt:lpstr>PowerPoint Presentation</vt:lpstr>
      <vt:lpstr>PowerPoint Presentation</vt:lpstr>
      <vt:lpstr>Add Tabs</vt:lpstr>
      <vt:lpstr>PowerPoint Presentation</vt:lpstr>
      <vt:lpstr>Widgets</vt:lpstr>
      <vt:lpstr>PowerPoint Presentation</vt:lpstr>
      <vt:lpstr>PowerPoint Presentation</vt:lpstr>
      <vt:lpstr>PowerPoint Presentation</vt:lpstr>
      <vt:lpstr>Widgets</vt:lpstr>
      <vt:lpstr>PowerPoint Presentation</vt:lpstr>
      <vt:lpstr>PowerPoint Presentation</vt:lpstr>
      <vt:lpstr>Widgets</vt:lpstr>
      <vt:lpstr>PowerPoint Presentation</vt:lpstr>
      <vt:lpstr>PowerPoint Presentation</vt:lpstr>
      <vt:lpstr>jlv.health.mil</vt:lpstr>
      <vt:lpstr>Accessing JLV through Genesis</vt:lpstr>
      <vt:lpstr>PowerPoint Presentation</vt:lpstr>
      <vt:lpstr>Time to Play with JLV!</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JLV Fun</dc:title>
  <dc:creator>Baranko, Darrell J CIV DHA (USA)</dc:creator>
  <cp:lastModifiedBy>Michael Orrick</cp:lastModifiedBy>
  <cp:revision>41</cp:revision>
  <dcterms:created xsi:type="dcterms:W3CDTF">2022-11-02T19:43:35Z</dcterms:created>
  <dcterms:modified xsi:type="dcterms:W3CDTF">2022-12-11T18:40:54Z</dcterms:modified>
</cp:coreProperties>
</file>