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5143500" type="screen16x9"/>
  <p:notesSz cx="6858000" cy="9144000"/>
  <p:embeddedFontLst>
    <p:embeddedFont>
      <p:font typeface="Lato" panose="020F0502020204030203" pitchFamily="34" charset="0"/>
      <p:regular r:id="rId69"/>
      <p:bold r:id="rId70"/>
      <p:italic r:id="rId71"/>
      <p:boldItalic r:id="rId72"/>
    </p:embeddedFont>
    <p:embeddedFont>
      <p:font typeface="Merriweather" panose="020B0604020202020204" pitchFamily="2" charset="0"/>
      <p:regular r:id="rId73"/>
      <p:bold r:id="rId74"/>
      <p:italic r:id="rId75"/>
      <p:boldItalic r:id="rId76"/>
    </p:embeddedFont>
    <p:embeddedFont>
      <p:font typeface="Montserrat" panose="020B0604020202020204" pitchFamily="2" charset="0"/>
      <p:regular r:id="rId77"/>
      <p:bold r:id="rId78"/>
      <p:italic r:id="rId79"/>
      <p:boldItalic r:id="rId80"/>
    </p:embeddedFont>
    <p:embeddedFont>
      <p:font typeface="Roboto" panose="02000000000000000000" pitchFamily="2"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ellevest.com/magazine/disrupt-money/money-is-power-how-women-and-men-see-money-equality-and-opportunity-in-2018" TargetMode="External"/><Relationship Id="rId13" Type="http://schemas.openxmlformats.org/officeDocument/2006/relationships/hyperlink" Target="https://media.giphy.com/media/1Qiu5tdaHkqt2/giphy.gif" TargetMode="External"/><Relationship Id="rId18" Type="http://schemas.openxmlformats.org/officeDocument/2006/relationships/hyperlink" Target="https://www.businessinsider.com/personal-finance/states-women-pay-more-for-mortgages-2021-3" TargetMode="External"/><Relationship Id="rId26" Type="http://schemas.openxmlformats.org/officeDocument/2006/relationships/hyperlink" Target="https://www.ellevest.com/magazine/disrupt-money/jobs-lost-women-of-color" TargetMode="External"/><Relationship Id="rId3" Type="http://schemas.openxmlformats.org/officeDocument/2006/relationships/hyperlink" Target="https://www.henrikkleven.com/uploads/3/7/3/1/37310663/kleven-landais-sogaard_nber-w24219_jan2018.pdf" TargetMode="External"/><Relationship Id="rId21" Type="http://schemas.openxmlformats.org/officeDocument/2006/relationships/hyperlink" Target="https://www1.nyc.gov/assets/dca/downloads/pdf/partners/Study-of-Gender-Pricing-in-NYC.pdf" TargetMode="External"/><Relationship Id="rId7" Type="http://schemas.openxmlformats.org/officeDocument/2006/relationships/hyperlink" Target="http://pages.stern.nyu.edu/~adamodar/New_Home_Page/datafile/histretSP.html" TargetMode="External"/><Relationship Id="rId12" Type="http://schemas.openxmlformats.org/officeDocument/2006/relationships/hyperlink" Target="https://www.yahoo.com/video/top-10-meme-stocks-reddit-180846931.html" TargetMode="External"/><Relationship Id="rId17" Type="http://schemas.openxmlformats.org/officeDocument/2006/relationships/hyperlink" Target="https://www.fundera.com/blog/the-state-of-online-small-business-lending-q2-2016#:~:text=On%20average%2C%20women%20pay%206.4,respectively%2C%20than%20male%20entrepreneurs%20do." TargetMode="External"/><Relationship Id="rId25" Type="http://schemas.openxmlformats.org/officeDocument/2006/relationships/hyperlink" Target="https://annehelen.substack.com/p/other-countries-have-social-safety?s=r" TargetMode="External"/><Relationship Id="rId2" Type="http://schemas.openxmlformats.org/officeDocument/2006/relationships/slide" Target="../slides/slide13.xml"/><Relationship Id="rId16" Type="http://schemas.openxmlformats.org/officeDocument/2006/relationships/hyperlink" Target="https://www.creditcards.com/credit-card-news/study-gender-men-women-higher-credit_card-interest-rate-1276.php" TargetMode="External"/><Relationship Id="rId20" Type="http://schemas.openxmlformats.org/officeDocument/2006/relationships/hyperlink" Target="https://www.corelogic.com/intelligence/overall/special-report-pandemic-crippled-progress-in-closing-gender-wealth-gap/" TargetMode="External"/><Relationship Id="rId29" Type="http://schemas.openxmlformats.org/officeDocument/2006/relationships/hyperlink" Target="https://iwpr.org/wp-content/uploads/2021/03/2021-Weekly-Wage-Gap-Brief.pdf" TargetMode="External"/><Relationship Id="rId1" Type="http://schemas.openxmlformats.org/officeDocument/2006/relationships/notesMaster" Target="../notesMasters/notesMaster1.xml"/><Relationship Id="rId6" Type="http://schemas.openxmlformats.org/officeDocument/2006/relationships/hyperlink" Target="https://www.thinkadvisor.com/2016/03/08/blackrock-women-and-men-look-at-money-investing-di/" TargetMode="External"/><Relationship Id="rId11" Type="http://schemas.openxmlformats.org/officeDocument/2006/relationships/hyperlink" Target="https://www.barrons.com/articles/wealth-management-ranks-worst-in-sexual-harassment-1520956871" TargetMode="External"/><Relationship Id="rId24" Type="http://schemas.openxmlformats.org/officeDocument/2006/relationships/hyperlink" Target="https://www.nytimes.com/interactive/2020/03/04/opinion/women-unpaid-labor.html" TargetMode="External"/><Relationship Id="rId5" Type="http://schemas.openxmlformats.org/officeDocument/2006/relationships/hyperlink" Target="https://whitehouse.us19.list-manage.com/track/click?u=0ae7f75ebacfaef55ba39fcdb&amp;id=246c57ee5f&amp;e=60572324a0" TargetMode="External"/><Relationship Id="rId15" Type="http://schemas.openxmlformats.org/officeDocument/2006/relationships/hyperlink" Target="https://www.debt.org/faqs/americans-in-debt/demographics/#:~:text=Debt%20and%20Gender,18%25%20higher%20than%20for%20women." TargetMode="External"/><Relationship Id="rId23" Type="http://schemas.openxmlformats.org/officeDocument/2006/relationships/hyperlink" Target="https://civicscience.com/women-are-still-getting-a-terrible-deal-but-maybe-theres-hope/" TargetMode="External"/><Relationship Id="rId28" Type="http://schemas.openxmlformats.org/officeDocument/2006/relationships/hyperlink" Target="https://blog.dol.gov/2022/02/09/black-womens-economic-recovery-continues-to-lag" TargetMode="External"/><Relationship Id="rId10" Type="http://schemas.openxmlformats.org/officeDocument/2006/relationships/hyperlink" Target="https://money.cnn.com/2015/06/03/investing/women-manage-only-2-percent-of-mutual-funds-funds/" TargetMode="External"/><Relationship Id="rId19" Type="http://schemas.openxmlformats.org/officeDocument/2006/relationships/hyperlink" Target="https://ssrn.com/abstract=3559892" TargetMode="External"/><Relationship Id="rId4" Type="http://schemas.openxmlformats.org/officeDocument/2006/relationships/hyperlink" Target="https://www.epi.org/blog/workers-of-color-are-far-more-likely-to-be-paid-poverty-level-wages-than-white-workers/" TargetMode="External"/><Relationship Id="rId9" Type="http://schemas.openxmlformats.org/officeDocument/2006/relationships/hyperlink" Target="https://www.bloomberg.com/news/articles/2013-04-03/young-women-are-bad-at-money-say-old-men" TargetMode="External"/><Relationship Id="rId14" Type="http://schemas.openxmlformats.org/officeDocument/2006/relationships/hyperlink" Target="https://www.atlasobscura.com/articles/tourists-love-to-rub-the-bronze-balls-of-wall-streets-charging-bull-statue-why" TargetMode="External"/><Relationship Id="rId22" Type="http://schemas.openxmlformats.org/officeDocument/2006/relationships/hyperlink" Target="https://www.valuepenguin.com/personal-finance/pink-tax" TargetMode="External"/><Relationship Id="rId27" Type="http://schemas.openxmlformats.org/officeDocument/2006/relationships/hyperlink" Target="https://www.forbes.com/sites/lizelting/2022/02/12/the-she-cession-by-the-number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cnbc.com/2022/04/11/op-ed-heres-why-women-are-better-investors-than-men.html"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bogleheads.org/wiki/Madsinger_monthly_reports"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www.whitecoatinvestor.com/how-to-build-investment-portfolio/"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whitecoatinvestor.com/how-i-would-choose-a-financial-adviser/"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www.whitecoatinvestor.com/12-things-you-should-know-about-choosing-a-financial-adviser/"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I’m here - </a:t>
            </a:r>
            <a:endParaRPr/>
          </a:p>
          <a:p>
            <a:pPr marL="0" lvl="0" indent="0" algn="l" rtl="0">
              <a:spcBef>
                <a:spcPts val="0"/>
              </a:spcBef>
              <a:spcAft>
                <a:spcPts val="0"/>
              </a:spcAft>
              <a:buNone/>
            </a:pPr>
            <a:r>
              <a:rPr lang="en"/>
              <a:t>Afraid of money</a:t>
            </a:r>
            <a:endParaRPr/>
          </a:p>
          <a:p>
            <a:pPr marL="457200" lvl="0" indent="-298450" algn="l" rtl="0">
              <a:spcBef>
                <a:spcPts val="0"/>
              </a:spcBef>
              <a:spcAft>
                <a:spcPts val="0"/>
              </a:spcAft>
              <a:buSzPts val="1100"/>
              <a:buChar char="-"/>
            </a:pPr>
            <a:r>
              <a:rPr lang="en"/>
              <a:t>Debt</a:t>
            </a:r>
            <a:endParaRPr/>
          </a:p>
          <a:p>
            <a:pPr marL="457200" lvl="0" indent="-298450" algn="l" rtl="0">
              <a:spcBef>
                <a:spcPts val="0"/>
              </a:spcBef>
              <a:spcAft>
                <a:spcPts val="0"/>
              </a:spcAft>
              <a:buSzPts val="1100"/>
              <a:buChar char="-"/>
            </a:pPr>
            <a:r>
              <a:rPr lang="en"/>
              <a:t>Investing with my husband</a:t>
            </a:r>
            <a:endParaRPr/>
          </a:p>
          <a:p>
            <a:pPr marL="457200" lvl="0" indent="-298450" algn="l" rtl="0">
              <a:spcBef>
                <a:spcPts val="0"/>
              </a:spcBef>
              <a:spcAft>
                <a:spcPts val="0"/>
              </a:spcAft>
              <a:buSzPts val="1100"/>
              <a:buChar char="-"/>
            </a:pPr>
            <a:r>
              <a:rPr lang="en"/>
              <a:t>Home buying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5b86aa9f5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5b86aa9f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2020 survey of the states</a:t>
            </a:r>
            <a:endParaRPr/>
          </a:p>
          <a:p>
            <a:pPr marL="457200" lvl="0" indent="-298450" algn="l" rtl="0">
              <a:spcBef>
                <a:spcPts val="0"/>
              </a:spcBef>
              <a:spcAft>
                <a:spcPts val="0"/>
              </a:spcAft>
              <a:buSzPts val="1100"/>
              <a:buAutoNum type="arabicPeriod"/>
            </a:pPr>
            <a:r>
              <a:rPr lang="en"/>
              <a:t>Global financial literacy excellence center</a:t>
            </a:r>
            <a:endParaRPr/>
          </a:p>
          <a:p>
            <a:pPr marL="457200" lvl="0" indent="-298450" algn="l" rtl="0">
              <a:spcBef>
                <a:spcPts val="0"/>
              </a:spcBef>
              <a:spcAft>
                <a:spcPts val="0"/>
              </a:spcAft>
              <a:buSzPts val="1100"/>
              <a:buAutoNum type="arabicPeriod"/>
            </a:pPr>
            <a:r>
              <a:rPr lang="en"/>
              <a:t>Federal reserve bank</a:t>
            </a:r>
            <a:endParaRPr/>
          </a:p>
          <a:p>
            <a:pPr marL="457200" lvl="0" indent="-298450" algn="l" rtl="0">
              <a:spcBef>
                <a:spcPts val="0"/>
              </a:spcBef>
              <a:spcAft>
                <a:spcPts val="0"/>
              </a:spcAft>
              <a:buSzPts val="1100"/>
              <a:buAutoNum type="arabicPeriod"/>
            </a:pPr>
            <a:r>
              <a:rPr lang="en"/>
              <a:t>NFCC</a:t>
            </a:r>
            <a:endParaRPr/>
          </a:p>
          <a:p>
            <a:pPr marL="457200" lvl="0" indent="-298450" algn="l" rtl="0">
              <a:spcBef>
                <a:spcPts val="0"/>
              </a:spcBef>
              <a:spcAft>
                <a:spcPts val="0"/>
              </a:spcAft>
              <a:buSzPts val="1100"/>
              <a:buAutoNum type="arabicPeriod"/>
            </a:pPr>
            <a:r>
              <a:rPr lang="en"/>
              <a:t>NFCC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9c9c838c5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49c9c838c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2020 Census data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5b86aa9f5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5b86aa9f5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5b86aa9f54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5b86aa9f5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1600"/>
              </a:spcBef>
              <a:spcAft>
                <a:spcPts val="0"/>
              </a:spcAft>
              <a:buClr>
                <a:srgbClr val="2B2928"/>
              </a:buClr>
              <a:buSzPts val="1600"/>
              <a:buFont typeface="Merriweather"/>
              <a:buChar char="●"/>
            </a:pPr>
            <a:r>
              <a:rPr lang="en" sz="1150" b="1">
                <a:solidFill>
                  <a:srgbClr val="2B2928"/>
                </a:solidFill>
                <a:highlight>
                  <a:srgbClr val="FFFFFF"/>
                </a:highlight>
                <a:latin typeface="Merriweather"/>
                <a:ea typeface="Merriweather"/>
                <a:cs typeface="Merriweather"/>
                <a:sym typeface="Merriweather"/>
              </a:rPr>
              <a:t>Women spend </a:t>
            </a:r>
            <a:r>
              <a:rPr lang="en" sz="1150" b="1" u="sng">
                <a:solidFill>
                  <a:srgbClr val="0F9B8F"/>
                </a:solidFill>
                <a:highlight>
                  <a:srgbClr val="FFFFFF"/>
                </a:highlight>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less time in the workforce</a:t>
            </a:r>
            <a:r>
              <a:rPr lang="en" sz="1150">
                <a:solidFill>
                  <a:srgbClr val="2B2928"/>
                </a:solidFill>
                <a:highlight>
                  <a:srgbClr val="FFFFFF"/>
                </a:highlight>
                <a:latin typeface="Merriweather"/>
                <a:ea typeface="Merriweather"/>
                <a:cs typeface="Merriweather"/>
                <a:sym typeface="Merriweather"/>
              </a:rPr>
              <a:t>, often not by choice. 95% of low-wage workers, </a:t>
            </a:r>
            <a:r>
              <a:rPr lang="en" sz="1150" u="sng">
                <a:solidFill>
                  <a:srgbClr val="0F9B8F"/>
                </a:solidFill>
                <a:highlight>
                  <a:srgbClr val="FFFFFF"/>
                </a:highlight>
                <a:latin typeface="Merriweather"/>
                <a:ea typeface="Merriweather"/>
                <a:cs typeface="Merriweather"/>
                <a:sym typeface="Merriweather"/>
                <a:hlinkClick r:id="rId4">
                  <a:extLst>
                    <a:ext uri="{A12FA001-AC4F-418D-AE19-62706E023703}">
                      <ahyp:hlinkClr xmlns:ahyp="http://schemas.microsoft.com/office/drawing/2018/hyperlinkcolor" val="tx"/>
                    </a:ext>
                  </a:extLst>
                </a:hlinkClick>
              </a:rPr>
              <a:t>most of whom</a:t>
            </a:r>
            <a:r>
              <a:rPr lang="en" sz="1150">
                <a:solidFill>
                  <a:srgbClr val="2B2928"/>
                </a:solidFill>
                <a:highlight>
                  <a:srgbClr val="FFFFFF"/>
                </a:highlight>
                <a:latin typeface="Merriweather"/>
                <a:ea typeface="Merriweather"/>
                <a:cs typeface="Merriweather"/>
                <a:sym typeface="Merriweather"/>
              </a:rPr>
              <a:t> are people of color, </a:t>
            </a:r>
            <a:r>
              <a:rPr lang="en" sz="1150" u="sng">
                <a:solidFill>
                  <a:srgbClr val="0F9B8F"/>
                </a:solidFill>
                <a:highlight>
                  <a:srgbClr val="FFFFFF"/>
                </a:highlight>
                <a:latin typeface="Merriweather"/>
                <a:ea typeface="Merriweather"/>
                <a:cs typeface="Merriweather"/>
                <a:sym typeface="Merriweather"/>
                <a:hlinkClick r:id="rId5">
                  <a:extLst>
                    <a:ext uri="{A12FA001-AC4F-418D-AE19-62706E023703}">
                      <ahyp:hlinkClr xmlns:ahyp="http://schemas.microsoft.com/office/drawing/2018/hyperlinkcolor" val="tx"/>
                    </a:ext>
                  </a:extLst>
                </a:hlinkClick>
              </a:rPr>
              <a:t>don’t get paid leave</a:t>
            </a:r>
            <a:r>
              <a:rPr lang="en" sz="1150">
                <a:solidFill>
                  <a:srgbClr val="2B2928"/>
                </a:solidFill>
                <a:highlight>
                  <a:srgbClr val="FFFFFF"/>
                </a:highlight>
                <a:latin typeface="Merriweather"/>
                <a:ea typeface="Merriweather"/>
                <a:cs typeface="Merriweather"/>
                <a:sym typeface="Merriweather"/>
              </a:rPr>
              <a:t>, which makes it nearly impossible to keep a job if they have children, sick family members, an injury, etc. But even for higher earners, traditional gender roles (or the fact that most women bring in a smaller portion of the household income) mean they’re the ones to stay at home if need be. Less time in the workforce means fewer years earning and building wealth.</a:t>
            </a:r>
            <a:endParaRPr sz="1150">
              <a:solidFill>
                <a:srgbClr val="2B2928"/>
              </a:solidFill>
              <a:highlight>
                <a:srgbClr val="FFFFFF"/>
              </a:highlight>
              <a:latin typeface="Merriweather"/>
              <a:ea typeface="Merriweather"/>
              <a:cs typeface="Merriweather"/>
              <a:sym typeface="Merriweather"/>
            </a:endParaRPr>
          </a:p>
          <a:p>
            <a:pPr marL="457200" lvl="0" indent="-330200" algn="l" rtl="0">
              <a:lnSpc>
                <a:spcPct val="115000"/>
              </a:lnSpc>
              <a:spcBef>
                <a:spcPts val="0"/>
              </a:spcBef>
              <a:spcAft>
                <a:spcPts val="0"/>
              </a:spcAft>
              <a:buClr>
                <a:srgbClr val="2B2928"/>
              </a:buClr>
              <a:buSzPts val="1600"/>
              <a:buFont typeface="Merriweather"/>
              <a:buChar char="●"/>
            </a:pPr>
            <a:r>
              <a:rPr lang="en" sz="1150" b="1">
                <a:solidFill>
                  <a:srgbClr val="2B2928"/>
                </a:solidFill>
                <a:highlight>
                  <a:srgbClr val="FFFFFF"/>
                </a:highlight>
                <a:latin typeface="Merriweather"/>
                <a:ea typeface="Merriweather"/>
                <a:cs typeface="Merriweather"/>
                <a:sym typeface="Merriweather"/>
              </a:rPr>
              <a:t>The investing gap.</a:t>
            </a:r>
            <a:r>
              <a:rPr lang="en" sz="1150">
                <a:solidFill>
                  <a:srgbClr val="2B2928"/>
                </a:solidFill>
                <a:highlight>
                  <a:srgbClr val="FFFFFF"/>
                </a:highlight>
                <a:latin typeface="Merriweather"/>
                <a:ea typeface="Merriweather"/>
                <a:cs typeface="Merriweather"/>
                <a:sym typeface="Merriweather"/>
              </a:rPr>
              <a:t> Women keep </a:t>
            </a:r>
            <a:r>
              <a:rPr lang="en" sz="1150" u="sng">
                <a:solidFill>
                  <a:srgbClr val="0F9B8F"/>
                </a:solidFill>
                <a:highlight>
                  <a:srgbClr val="FFFFFF"/>
                </a:highlight>
                <a:latin typeface="Merriweather"/>
                <a:ea typeface="Merriweather"/>
                <a:cs typeface="Merriweather"/>
                <a:sym typeface="Merriweather"/>
                <a:hlinkClick r:id="rId6">
                  <a:extLst>
                    <a:ext uri="{A12FA001-AC4F-418D-AE19-62706E023703}">
                      <ahyp:hlinkClr xmlns:ahyp="http://schemas.microsoft.com/office/drawing/2018/hyperlinkcolor" val="tx"/>
                    </a:ext>
                  </a:extLst>
                </a:hlinkClick>
              </a:rPr>
              <a:t>the majority of their money</a:t>
            </a:r>
            <a:r>
              <a:rPr lang="en" sz="1150">
                <a:solidFill>
                  <a:srgbClr val="2B2928"/>
                </a:solidFill>
                <a:highlight>
                  <a:srgbClr val="FFFFFF"/>
                </a:highlight>
                <a:latin typeface="Merriweather"/>
                <a:ea typeface="Merriweather"/>
                <a:cs typeface="Merriweather"/>
                <a:sym typeface="Merriweather"/>
              </a:rPr>
              <a:t> in the bank, while men invest the majority of theirs. That means they’re missing out on the opportunity to earn the kind of returns that investing has historically produced (see: the stock market, which has gone up at an average of </a:t>
            </a:r>
            <a:r>
              <a:rPr lang="en" sz="1150" u="sng">
                <a:solidFill>
                  <a:srgbClr val="0F9B8F"/>
                </a:solidFill>
                <a:highlight>
                  <a:srgbClr val="FFFFFF"/>
                </a:highlight>
                <a:latin typeface="Merriweather"/>
                <a:ea typeface="Merriweather"/>
                <a:cs typeface="Merriweather"/>
                <a:sym typeface="Merriweather"/>
                <a:hlinkClick r:id="rId7">
                  <a:extLst>
                    <a:ext uri="{A12FA001-AC4F-418D-AE19-62706E023703}">
                      <ahyp:hlinkClr xmlns:ahyp="http://schemas.microsoft.com/office/drawing/2018/hyperlinkcolor" val="tx"/>
                    </a:ext>
                  </a:extLst>
                </a:hlinkClick>
              </a:rPr>
              <a:t>10% a year</a:t>
            </a:r>
            <a:r>
              <a:rPr lang="en" sz="1150">
                <a:solidFill>
                  <a:srgbClr val="2B2928"/>
                </a:solidFill>
                <a:highlight>
                  <a:srgbClr val="FFFFFF"/>
                </a:highlight>
                <a:latin typeface="Merriweather"/>
                <a:ea typeface="Merriweather"/>
                <a:cs typeface="Merriweather"/>
                <a:sym typeface="Merriweather"/>
              </a:rPr>
              <a:t> since 1928). That means they could be </a:t>
            </a:r>
            <a:r>
              <a:rPr lang="en" sz="1150" u="sng">
                <a:solidFill>
                  <a:srgbClr val="0F9B8F"/>
                </a:solidFill>
                <a:highlight>
                  <a:srgbClr val="FFFFFF"/>
                </a:highlight>
                <a:latin typeface="Merriweather"/>
                <a:ea typeface="Merriweather"/>
                <a:cs typeface="Merriweather"/>
                <a:sym typeface="Merriweather"/>
                <a:hlinkClick r:id="rId8">
                  <a:extLst>
                    <a:ext uri="{A12FA001-AC4F-418D-AE19-62706E023703}">
                      <ahyp:hlinkClr xmlns:ahyp="http://schemas.microsoft.com/office/drawing/2018/hyperlinkcolor" val="tx"/>
                    </a:ext>
                  </a:extLst>
                </a:hlinkClick>
              </a:rPr>
              <a:t>missing out</a:t>
            </a:r>
            <a:r>
              <a:rPr lang="en" sz="1150">
                <a:solidFill>
                  <a:srgbClr val="2B2928"/>
                </a:solidFill>
                <a:highlight>
                  <a:srgbClr val="FFFFFF"/>
                </a:highlight>
                <a:latin typeface="Merriweather"/>
                <a:ea typeface="Merriweather"/>
                <a:cs typeface="Merriweather"/>
                <a:sym typeface="Merriweather"/>
              </a:rPr>
              <a:t> on hundreds of thousands — or millions — over a lifetime.</a:t>
            </a:r>
            <a:endParaRPr sz="1150">
              <a:solidFill>
                <a:srgbClr val="2B2928"/>
              </a:solidFill>
              <a:highlight>
                <a:srgbClr val="FFFFFF"/>
              </a:highlight>
              <a:latin typeface="Merriweather"/>
              <a:ea typeface="Merriweather"/>
              <a:cs typeface="Merriweather"/>
              <a:sym typeface="Merriweather"/>
            </a:endParaRPr>
          </a:p>
          <a:p>
            <a:pPr marL="457200" lvl="0" indent="-330200" algn="l" rtl="0">
              <a:lnSpc>
                <a:spcPct val="115000"/>
              </a:lnSpc>
              <a:spcBef>
                <a:spcPts val="0"/>
              </a:spcBef>
              <a:spcAft>
                <a:spcPts val="0"/>
              </a:spcAft>
              <a:buClr>
                <a:srgbClr val="2B2928"/>
              </a:buClr>
              <a:buSzPts val="1600"/>
              <a:buFont typeface="Merriweather"/>
              <a:buChar char="●"/>
            </a:pPr>
            <a:r>
              <a:rPr lang="en" sz="1150" b="1">
                <a:solidFill>
                  <a:srgbClr val="2B2928"/>
                </a:solidFill>
                <a:highlight>
                  <a:srgbClr val="FFFFFF"/>
                </a:highlight>
                <a:latin typeface="Merriweather"/>
                <a:ea typeface="Merriweather"/>
                <a:cs typeface="Merriweather"/>
                <a:sym typeface="Merriweather"/>
              </a:rPr>
              <a:t>The financial industry is dominated by men.</a:t>
            </a:r>
            <a:r>
              <a:rPr lang="en" sz="1150">
                <a:solidFill>
                  <a:srgbClr val="2B2928"/>
                </a:solidFill>
                <a:highlight>
                  <a:srgbClr val="FFFFFF"/>
                </a:highlight>
                <a:latin typeface="Merriweather"/>
                <a:ea typeface="Merriweather"/>
                <a:cs typeface="Merriweather"/>
                <a:sym typeface="Merriweather"/>
              </a:rPr>
              <a:t> One reason women invest less than men? The industry just wasn’t built for them. (Hence: Ellevest.) A few stats for ya: </a:t>
            </a:r>
            <a:r>
              <a:rPr lang="en" sz="1150" u="sng">
                <a:solidFill>
                  <a:srgbClr val="0F9B8F"/>
                </a:solidFill>
                <a:highlight>
                  <a:srgbClr val="FFFFFF"/>
                </a:highlight>
                <a:latin typeface="Merriweather"/>
                <a:ea typeface="Merriweather"/>
                <a:cs typeface="Merriweather"/>
                <a:sym typeface="Merriweather"/>
                <a:hlinkClick r:id="rId9">
                  <a:extLst>
                    <a:ext uri="{A12FA001-AC4F-418D-AE19-62706E023703}">
                      <ahyp:hlinkClr xmlns:ahyp="http://schemas.microsoft.com/office/drawing/2018/hyperlinkcolor" val="tx"/>
                    </a:ext>
                  </a:extLst>
                </a:hlinkClick>
              </a:rPr>
              <a:t>86%</a:t>
            </a:r>
            <a:r>
              <a:rPr lang="en" sz="1150">
                <a:solidFill>
                  <a:srgbClr val="2B2928"/>
                </a:solidFill>
                <a:highlight>
                  <a:srgbClr val="FFFFFF"/>
                </a:highlight>
                <a:latin typeface="Merriweather"/>
                <a:ea typeface="Merriweather"/>
                <a:cs typeface="Merriweather"/>
                <a:sym typeface="Merriweather"/>
              </a:rPr>
              <a:t> of financial advisors are men. </a:t>
            </a:r>
            <a:r>
              <a:rPr lang="en" sz="1150" u="sng">
                <a:solidFill>
                  <a:srgbClr val="0F9B8F"/>
                </a:solidFill>
                <a:highlight>
                  <a:srgbClr val="FFFFFF"/>
                </a:highlight>
                <a:latin typeface="Merriweather"/>
                <a:ea typeface="Merriweather"/>
                <a:cs typeface="Merriweather"/>
                <a:sym typeface="Merriweather"/>
                <a:hlinkClick r:id="rId10">
                  <a:extLst>
                    <a:ext uri="{A12FA001-AC4F-418D-AE19-62706E023703}">
                      <ahyp:hlinkClr xmlns:ahyp="http://schemas.microsoft.com/office/drawing/2018/hyperlinkcolor" val="tx"/>
                    </a:ext>
                  </a:extLst>
                </a:hlinkClick>
              </a:rPr>
              <a:t>98%</a:t>
            </a:r>
            <a:r>
              <a:rPr lang="en" sz="1150">
                <a:solidFill>
                  <a:srgbClr val="2B2928"/>
                </a:solidFill>
                <a:highlight>
                  <a:srgbClr val="FFFFFF"/>
                </a:highlight>
                <a:latin typeface="Merriweather"/>
                <a:ea typeface="Merriweather"/>
                <a:cs typeface="Merriweather"/>
                <a:sym typeface="Merriweather"/>
              </a:rPr>
              <a:t> of mutual fund dollars are managed by men. The wealth management industry ranks </a:t>
            </a:r>
            <a:r>
              <a:rPr lang="en" sz="1150" i="1" u="sng">
                <a:solidFill>
                  <a:srgbClr val="0F9B8F"/>
                </a:solidFill>
                <a:highlight>
                  <a:srgbClr val="FFFFFF"/>
                </a:highlight>
                <a:latin typeface="Merriweather"/>
                <a:ea typeface="Merriweather"/>
                <a:cs typeface="Merriweather"/>
                <a:sym typeface="Merriweather"/>
                <a:hlinkClick r:id="rId11">
                  <a:extLst>
                    <a:ext uri="{A12FA001-AC4F-418D-AE19-62706E023703}">
                      <ahyp:hlinkClr xmlns:ahyp="http://schemas.microsoft.com/office/drawing/2018/hyperlinkcolor" val="tx"/>
                    </a:ext>
                  </a:extLst>
                </a:hlinkClick>
              </a:rPr>
              <a:t>worst</a:t>
            </a:r>
            <a:r>
              <a:rPr lang="en" sz="1150">
                <a:solidFill>
                  <a:srgbClr val="2B2928"/>
                </a:solidFill>
                <a:highlight>
                  <a:srgbClr val="FFFFFF"/>
                </a:highlight>
                <a:latin typeface="Merriweather"/>
                <a:ea typeface="Merriweather"/>
                <a:cs typeface="Merriweather"/>
                <a:sym typeface="Merriweather"/>
              </a:rPr>
              <a:t> in terms of sexual harassment. It’s a world that rewards aggressive masculinity — see </a:t>
            </a:r>
            <a:r>
              <a:rPr lang="en" sz="1150" u="sng">
                <a:solidFill>
                  <a:srgbClr val="0F9B8F"/>
                </a:solidFill>
                <a:highlight>
                  <a:srgbClr val="FFFFFF"/>
                </a:highlight>
                <a:latin typeface="Merriweather"/>
                <a:ea typeface="Merriweather"/>
                <a:cs typeface="Merriweather"/>
                <a:sym typeface="Merriweather"/>
                <a:hlinkClick r:id="rId12">
                  <a:extLst>
                    <a:ext uri="{A12FA001-AC4F-418D-AE19-62706E023703}">
                      <ahyp:hlinkClr xmlns:ahyp="http://schemas.microsoft.com/office/drawing/2018/hyperlinkcolor" val="tx"/>
                    </a:ext>
                  </a:extLst>
                </a:hlinkClick>
              </a:rPr>
              <a:t>Reddit memestocks</a:t>
            </a:r>
            <a:r>
              <a:rPr lang="en" sz="1150">
                <a:solidFill>
                  <a:srgbClr val="2B2928"/>
                </a:solidFill>
                <a:highlight>
                  <a:srgbClr val="FFFFFF"/>
                </a:highlight>
                <a:latin typeface="Merriweather"/>
                <a:ea typeface="Merriweather"/>
                <a:cs typeface="Merriweather"/>
                <a:sym typeface="Merriweather"/>
              </a:rPr>
              <a:t>, </a:t>
            </a:r>
            <a:r>
              <a:rPr lang="en" sz="1150" i="1">
                <a:solidFill>
                  <a:srgbClr val="2B2928"/>
                </a:solidFill>
                <a:highlight>
                  <a:srgbClr val="FFFFFF"/>
                </a:highlight>
                <a:latin typeface="Merriweather"/>
                <a:ea typeface="Merriweather"/>
                <a:cs typeface="Merriweather"/>
                <a:sym typeface="Merriweather"/>
              </a:rPr>
              <a:t>The </a:t>
            </a:r>
            <a:r>
              <a:rPr lang="en" sz="1150" i="1" u="sng">
                <a:solidFill>
                  <a:srgbClr val="0F9B8F"/>
                </a:solidFill>
                <a:highlight>
                  <a:srgbClr val="FFFFFF"/>
                </a:highlight>
                <a:latin typeface="Merriweather"/>
                <a:ea typeface="Merriweather"/>
                <a:cs typeface="Merriweather"/>
                <a:sym typeface="Merriweather"/>
                <a:hlinkClick r:id="rId13">
                  <a:extLst>
                    <a:ext uri="{A12FA001-AC4F-418D-AE19-62706E023703}">
                      <ahyp:hlinkClr xmlns:ahyp="http://schemas.microsoft.com/office/drawing/2018/hyperlinkcolor" val="tx"/>
                    </a:ext>
                  </a:extLst>
                </a:hlinkClick>
              </a:rPr>
              <a:t>Wolf of Wall Street</a:t>
            </a:r>
            <a:r>
              <a:rPr lang="en" sz="1150">
                <a:solidFill>
                  <a:srgbClr val="2B2928"/>
                </a:solidFill>
                <a:highlight>
                  <a:srgbClr val="FFFFFF"/>
                </a:highlight>
                <a:latin typeface="Merriweather"/>
                <a:ea typeface="Merriweather"/>
                <a:cs typeface="Merriweather"/>
                <a:sym typeface="Merriweather"/>
              </a:rPr>
              <a:t>, and how could we forget </a:t>
            </a:r>
            <a:r>
              <a:rPr lang="en" sz="1150" u="sng">
                <a:solidFill>
                  <a:srgbClr val="0F9B8F"/>
                </a:solidFill>
                <a:highlight>
                  <a:srgbClr val="FFFFFF"/>
                </a:highlight>
                <a:latin typeface="Merriweather"/>
                <a:ea typeface="Merriweather"/>
                <a:cs typeface="Merriweather"/>
                <a:sym typeface="Merriweather"/>
                <a:hlinkClick r:id="rId14">
                  <a:extLst>
                    <a:ext uri="{A12FA001-AC4F-418D-AE19-62706E023703}">
                      <ahyp:hlinkClr xmlns:ahyp="http://schemas.microsoft.com/office/drawing/2018/hyperlinkcolor" val="tx"/>
                    </a:ext>
                  </a:extLst>
                </a:hlinkClick>
              </a:rPr>
              <a:t>the Charging Bull</a:t>
            </a:r>
            <a:r>
              <a:rPr lang="en" sz="1150">
                <a:solidFill>
                  <a:srgbClr val="2B2928"/>
                </a:solidFill>
                <a:highlight>
                  <a:srgbClr val="FFFFFF"/>
                </a:highlight>
                <a:latin typeface="Merriweather"/>
                <a:ea typeface="Merriweather"/>
                <a:cs typeface="Merriweather"/>
                <a:sym typeface="Merriweather"/>
              </a:rPr>
              <a:t>?</a:t>
            </a:r>
            <a:endParaRPr sz="1150">
              <a:solidFill>
                <a:srgbClr val="2B2928"/>
              </a:solidFill>
              <a:highlight>
                <a:srgbClr val="FFFFFF"/>
              </a:highlight>
              <a:latin typeface="Merriweather"/>
              <a:ea typeface="Merriweather"/>
              <a:cs typeface="Merriweather"/>
              <a:sym typeface="Merriweather"/>
            </a:endParaRPr>
          </a:p>
          <a:p>
            <a:pPr marL="457200" lvl="0" indent="-330200" algn="l" rtl="0">
              <a:lnSpc>
                <a:spcPct val="115000"/>
              </a:lnSpc>
              <a:spcBef>
                <a:spcPts val="0"/>
              </a:spcBef>
              <a:spcAft>
                <a:spcPts val="0"/>
              </a:spcAft>
              <a:buClr>
                <a:srgbClr val="2B2928"/>
              </a:buClr>
              <a:buSzPts val="1600"/>
              <a:buFont typeface="Merriweather"/>
              <a:buChar char="●"/>
            </a:pPr>
            <a:r>
              <a:rPr lang="en" sz="1150" b="1">
                <a:solidFill>
                  <a:srgbClr val="2B2928"/>
                </a:solidFill>
                <a:highlight>
                  <a:srgbClr val="FFFFFF"/>
                </a:highlight>
                <a:latin typeface="Merriweather"/>
                <a:ea typeface="Merriweather"/>
                <a:cs typeface="Merriweather"/>
                <a:sym typeface="Merriweather"/>
              </a:rPr>
              <a:t>The debt gap. </a:t>
            </a:r>
            <a:r>
              <a:rPr lang="en" sz="1150">
                <a:solidFill>
                  <a:srgbClr val="2B2928"/>
                </a:solidFill>
                <a:highlight>
                  <a:srgbClr val="FFFFFF"/>
                </a:highlight>
                <a:latin typeface="Merriweather"/>
                <a:ea typeface="Merriweather"/>
                <a:cs typeface="Merriweather"/>
                <a:sym typeface="Merriweather"/>
              </a:rPr>
              <a:t>Women have </a:t>
            </a:r>
            <a:r>
              <a:rPr lang="en" sz="1150" u="sng">
                <a:solidFill>
                  <a:srgbClr val="0F9B8F"/>
                </a:solidFill>
                <a:highlight>
                  <a:srgbClr val="FFFFFF"/>
                </a:highlight>
                <a:latin typeface="Merriweather"/>
                <a:ea typeface="Merriweather"/>
                <a:cs typeface="Merriweather"/>
                <a:sym typeface="Merriweather"/>
                <a:hlinkClick r:id="rId15">
                  <a:extLst>
                    <a:ext uri="{A12FA001-AC4F-418D-AE19-62706E023703}">
                      <ahyp:hlinkClr xmlns:ahyp="http://schemas.microsoft.com/office/drawing/2018/hyperlinkcolor" val="tx"/>
                    </a:ext>
                  </a:extLst>
                </a:hlinkClick>
              </a:rPr>
              <a:t>more student loan debt</a:t>
            </a:r>
            <a:r>
              <a:rPr lang="en" sz="1150">
                <a:solidFill>
                  <a:srgbClr val="2B2928"/>
                </a:solidFill>
                <a:highlight>
                  <a:srgbClr val="FFFFFF"/>
                </a:highlight>
                <a:latin typeface="Merriweather"/>
                <a:ea typeface="Merriweather"/>
                <a:cs typeface="Merriweather"/>
                <a:sym typeface="Merriweather"/>
              </a:rPr>
              <a:t>. They pay </a:t>
            </a:r>
            <a:r>
              <a:rPr lang="en" sz="1150" u="sng">
                <a:solidFill>
                  <a:srgbClr val="0F9B8F"/>
                </a:solidFill>
                <a:highlight>
                  <a:srgbClr val="FFFFFF"/>
                </a:highlight>
                <a:latin typeface="Merriweather"/>
                <a:ea typeface="Merriweather"/>
                <a:cs typeface="Merriweather"/>
                <a:sym typeface="Merriweather"/>
                <a:hlinkClick r:id="rId16">
                  <a:extLst>
                    <a:ext uri="{A12FA001-AC4F-418D-AE19-62706E023703}">
                      <ahyp:hlinkClr xmlns:ahyp="http://schemas.microsoft.com/office/drawing/2018/hyperlinkcolor" val="tx"/>
                    </a:ext>
                  </a:extLst>
                </a:hlinkClick>
              </a:rPr>
              <a:t>half a percent more</a:t>
            </a:r>
            <a:r>
              <a:rPr lang="en" sz="1150">
                <a:solidFill>
                  <a:srgbClr val="2B2928"/>
                </a:solidFill>
                <a:highlight>
                  <a:srgbClr val="FFFFFF"/>
                </a:highlight>
                <a:latin typeface="Merriweather"/>
                <a:ea typeface="Merriweather"/>
                <a:cs typeface="Merriweather"/>
                <a:sym typeface="Merriweather"/>
              </a:rPr>
              <a:t> on credit cards, even controlling for other factors. And they </a:t>
            </a:r>
            <a:r>
              <a:rPr lang="en" sz="1150" u="sng">
                <a:solidFill>
                  <a:srgbClr val="0F9B8F"/>
                </a:solidFill>
                <a:highlight>
                  <a:srgbClr val="FFFFFF"/>
                </a:highlight>
                <a:latin typeface="Merriweather"/>
                <a:ea typeface="Merriweather"/>
                <a:cs typeface="Merriweather"/>
                <a:sym typeface="Merriweather"/>
                <a:hlinkClick r:id="rId17">
                  <a:extLst>
                    <a:ext uri="{A12FA001-AC4F-418D-AE19-62706E023703}">
                      <ahyp:hlinkClr xmlns:ahyp="http://schemas.microsoft.com/office/drawing/2018/hyperlinkcolor" val="tx"/>
                    </a:ext>
                  </a:extLst>
                </a:hlinkClick>
              </a:rPr>
              <a:t>pay higher rates</a:t>
            </a:r>
            <a:r>
              <a:rPr lang="en" sz="1150">
                <a:solidFill>
                  <a:srgbClr val="2B2928"/>
                </a:solidFill>
                <a:highlight>
                  <a:srgbClr val="FFFFFF"/>
                </a:highlight>
                <a:latin typeface="Merriweather"/>
                <a:ea typeface="Merriweather"/>
                <a:cs typeface="Merriweather"/>
                <a:sym typeface="Merriweather"/>
              </a:rPr>
              <a:t> on small business and personal loans, and on </a:t>
            </a:r>
            <a:r>
              <a:rPr lang="en" sz="1150" u="sng">
                <a:solidFill>
                  <a:srgbClr val="0F9B8F"/>
                </a:solidFill>
                <a:highlight>
                  <a:srgbClr val="FFFFFF"/>
                </a:highlight>
                <a:latin typeface="Merriweather"/>
                <a:ea typeface="Merriweather"/>
                <a:cs typeface="Merriweather"/>
                <a:sym typeface="Merriweather"/>
                <a:hlinkClick r:id="rId18">
                  <a:extLst>
                    <a:ext uri="{A12FA001-AC4F-418D-AE19-62706E023703}">
                      <ahyp:hlinkClr xmlns:ahyp="http://schemas.microsoft.com/office/drawing/2018/hyperlinkcolor" val="tx"/>
                    </a:ext>
                  </a:extLst>
                </a:hlinkClick>
              </a:rPr>
              <a:t>mortgages</a:t>
            </a:r>
            <a:r>
              <a:rPr lang="en" sz="1150">
                <a:solidFill>
                  <a:srgbClr val="2B2928"/>
                </a:solidFill>
                <a:highlight>
                  <a:srgbClr val="FFFFFF"/>
                </a:highlight>
                <a:latin typeface="Merriweather"/>
                <a:ea typeface="Merriweather"/>
                <a:cs typeface="Merriweather"/>
                <a:sym typeface="Merriweather"/>
              </a:rPr>
              <a:t>. (They see lower returns in </a:t>
            </a:r>
            <a:r>
              <a:rPr lang="en" sz="1150" u="sng">
                <a:solidFill>
                  <a:srgbClr val="0F9B8F"/>
                </a:solidFill>
                <a:highlight>
                  <a:srgbClr val="FFFFFF"/>
                </a:highlight>
                <a:latin typeface="Merriweather"/>
                <a:ea typeface="Merriweather"/>
                <a:cs typeface="Merriweather"/>
                <a:sym typeface="Merriweather"/>
                <a:hlinkClick r:id="rId19">
                  <a:extLst>
                    <a:ext uri="{A12FA001-AC4F-418D-AE19-62706E023703}">
                      <ahyp:hlinkClr xmlns:ahyp="http://schemas.microsoft.com/office/drawing/2018/hyperlinkcolor" val="tx"/>
                    </a:ext>
                  </a:extLst>
                </a:hlinkClick>
              </a:rPr>
              <a:t>real estate</a:t>
            </a:r>
            <a:r>
              <a:rPr lang="en" sz="1150">
                <a:solidFill>
                  <a:srgbClr val="2B2928"/>
                </a:solidFill>
                <a:highlight>
                  <a:srgbClr val="FFFFFF"/>
                </a:highlight>
                <a:latin typeface="Merriweather"/>
                <a:ea typeface="Merriweather"/>
                <a:cs typeface="Merriweather"/>
                <a:sym typeface="Merriweather"/>
              </a:rPr>
              <a:t> investments, too, losing out on </a:t>
            </a:r>
            <a:r>
              <a:rPr lang="en" sz="1150" u="sng">
                <a:solidFill>
                  <a:srgbClr val="0F9B8F"/>
                </a:solidFill>
                <a:highlight>
                  <a:srgbClr val="FFFFFF"/>
                </a:highlight>
                <a:latin typeface="Merriweather"/>
                <a:ea typeface="Merriweather"/>
                <a:cs typeface="Merriweather"/>
                <a:sym typeface="Merriweather"/>
                <a:hlinkClick r:id="rId20">
                  <a:extLst>
                    <a:ext uri="{A12FA001-AC4F-418D-AE19-62706E023703}">
                      <ahyp:hlinkClr xmlns:ahyp="http://schemas.microsoft.com/office/drawing/2018/hyperlinkcolor" val="tx"/>
                    </a:ext>
                  </a:extLst>
                </a:hlinkClick>
              </a:rPr>
              <a:t>an average of $1,600</a:t>
            </a:r>
            <a:r>
              <a:rPr lang="en" sz="1150">
                <a:solidFill>
                  <a:srgbClr val="2B2928"/>
                </a:solidFill>
                <a:highlight>
                  <a:srgbClr val="FFFFFF"/>
                </a:highlight>
                <a:latin typeface="Merriweather"/>
                <a:ea typeface="Merriweather"/>
                <a:cs typeface="Merriweather"/>
                <a:sym typeface="Merriweather"/>
              </a:rPr>
              <a:t> per year.)</a:t>
            </a:r>
            <a:endParaRPr sz="1150">
              <a:solidFill>
                <a:srgbClr val="2B2928"/>
              </a:solidFill>
              <a:highlight>
                <a:srgbClr val="FFFFFF"/>
              </a:highlight>
              <a:latin typeface="Merriweather"/>
              <a:ea typeface="Merriweather"/>
              <a:cs typeface="Merriweather"/>
              <a:sym typeface="Merriweather"/>
            </a:endParaRPr>
          </a:p>
          <a:p>
            <a:pPr marL="457200" lvl="0" indent="-330200" algn="l" rtl="0">
              <a:lnSpc>
                <a:spcPct val="115000"/>
              </a:lnSpc>
              <a:spcBef>
                <a:spcPts val="0"/>
              </a:spcBef>
              <a:spcAft>
                <a:spcPts val="0"/>
              </a:spcAft>
              <a:buClr>
                <a:srgbClr val="2B2928"/>
              </a:buClr>
              <a:buSzPts val="1600"/>
              <a:buFont typeface="Merriweather"/>
              <a:buChar char="●"/>
            </a:pPr>
            <a:r>
              <a:rPr lang="en" sz="1150" b="1">
                <a:solidFill>
                  <a:srgbClr val="2B2928"/>
                </a:solidFill>
                <a:highlight>
                  <a:srgbClr val="FFFFFF"/>
                </a:highlight>
                <a:latin typeface="Merriweather"/>
                <a:ea typeface="Merriweather"/>
                <a:cs typeface="Merriweather"/>
                <a:sym typeface="Merriweather"/>
              </a:rPr>
              <a:t>The pink tax.</a:t>
            </a:r>
            <a:r>
              <a:rPr lang="en" sz="1150">
                <a:solidFill>
                  <a:srgbClr val="2B2928"/>
                </a:solidFill>
                <a:highlight>
                  <a:srgbClr val="FFFFFF"/>
                </a:highlight>
                <a:latin typeface="Merriweather"/>
                <a:ea typeface="Merriweather"/>
                <a:cs typeface="Merriweather"/>
                <a:sym typeface="Merriweather"/>
              </a:rPr>
              <a:t> Women pay more for </a:t>
            </a:r>
            <a:r>
              <a:rPr lang="en" sz="1150" u="sng">
                <a:solidFill>
                  <a:srgbClr val="0F9B8F"/>
                </a:solidFill>
                <a:highlight>
                  <a:srgbClr val="FFFFFF"/>
                </a:highlight>
                <a:latin typeface="Merriweather"/>
                <a:ea typeface="Merriweather"/>
                <a:cs typeface="Merriweather"/>
                <a:sym typeface="Merriweather"/>
                <a:hlinkClick r:id="rId21">
                  <a:extLst>
                    <a:ext uri="{A12FA001-AC4F-418D-AE19-62706E023703}">
                      <ahyp:hlinkClr xmlns:ahyp="http://schemas.microsoft.com/office/drawing/2018/hyperlinkcolor" val="tx"/>
                    </a:ext>
                  </a:extLst>
                </a:hlinkClick>
              </a:rPr>
              <a:t>a </a:t>
            </a:r>
            <a:r>
              <a:rPr lang="en" sz="1150" i="1" u="sng">
                <a:solidFill>
                  <a:srgbClr val="0F9B8F"/>
                </a:solidFill>
                <a:highlight>
                  <a:srgbClr val="FFFFFF"/>
                </a:highlight>
                <a:latin typeface="Merriweather"/>
                <a:ea typeface="Merriweather"/>
                <a:cs typeface="Merriweather"/>
                <a:sym typeface="Merriweather"/>
                <a:hlinkClick r:id="rId21">
                  <a:extLst>
                    <a:ext uri="{A12FA001-AC4F-418D-AE19-62706E023703}">
                      <ahyp:hlinkClr xmlns:ahyp="http://schemas.microsoft.com/office/drawing/2018/hyperlinkcolor" val="tx"/>
                    </a:ext>
                  </a:extLst>
                </a:hlinkClick>
              </a:rPr>
              <a:t>ton</a:t>
            </a:r>
            <a:r>
              <a:rPr lang="en" sz="1150" u="sng">
                <a:solidFill>
                  <a:srgbClr val="0F9B8F"/>
                </a:solidFill>
                <a:highlight>
                  <a:srgbClr val="FFFFFF"/>
                </a:highlight>
                <a:latin typeface="Merriweather"/>
                <a:ea typeface="Merriweather"/>
                <a:cs typeface="Merriweather"/>
                <a:sym typeface="Merriweather"/>
                <a:hlinkClick r:id="rId21">
                  <a:extLst>
                    <a:ext uri="{A12FA001-AC4F-418D-AE19-62706E023703}">
                      <ahyp:hlinkClr xmlns:ahyp="http://schemas.microsoft.com/office/drawing/2018/hyperlinkcolor" val="tx"/>
                    </a:ext>
                  </a:extLst>
                </a:hlinkClick>
              </a:rPr>
              <a:t> of things</a:t>
            </a:r>
            <a:r>
              <a:rPr lang="en" sz="1150">
                <a:solidFill>
                  <a:srgbClr val="2B2928"/>
                </a:solidFill>
                <a:highlight>
                  <a:srgbClr val="FFFFFF"/>
                </a:highlight>
                <a:latin typeface="Merriweather"/>
                <a:ea typeface="Merriweather"/>
                <a:cs typeface="Merriweather"/>
                <a:sym typeface="Merriweather"/>
              </a:rPr>
              <a:t>, from razors to clothing (even kids’ clothes) to girls’ toys to senior care. By one estimate, the pink tax costs women </a:t>
            </a:r>
            <a:r>
              <a:rPr lang="en" sz="1150" u="sng">
                <a:solidFill>
                  <a:srgbClr val="0F9B8F"/>
                </a:solidFill>
                <a:highlight>
                  <a:srgbClr val="FFFFFF"/>
                </a:highlight>
                <a:latin typeface="Merriweather"/>
                <a:ea typeface="Merriweather"/>
                <a:cs typeface="Merriweather"/>
                <a:sym typeface="Merriweather"/>
                <a:hlinkClick r:id="rId22">
                  <a:extLst>
                    <a:ext uri="{A12FA001-AC4F-418D-AE19-62706E023703}">
                      <ahyp:hlinkClr xmlns:ahyp="http://schemas.microsoft.com/office/drawing/2018/hyperlinkcolor" val="tx"/>
                    </a:ext>
                  </a:extLst>
                </a:hlinkClick>
              </a:rPr>
              <a:t>$1,350 a year</a:t>
            </a:r>
            <a:r>
              <a:rPr lang="en" sz="1150">
                <a:solidFill>
                  <a:srgbClr val="2B2928"/>
                </a:solidFill>
                <a:highlight>
                  <a:srgbClr val="FFFFFF"/>
                </a:highlight>
                <a:latin typeface="Merriweather"/>
                <a:ea typeface="Merriweather"/>
                <a:cs typeface="Merriweather"/>
                <a:sym typeface="Merriweather"/>
              </a:rPr>
              <a:t>. 😑</a:t>
            </a:r>
            <a:endParaRPr sz="1150">
              <a:solidFill>
                <a:srgbClr val="2B2928"/>
              </a:solidFill>
              <a:highlight>
                <a:srgbClr val="FFFFFF"/>
              </a:highlight>
              <a:latin typeface="Merriweather"/>
              <a:ea typeface="Merriweather"/>
              <a:cs typeface="Merriweather"/>
              <a:sym typeface="Merriweather"/>
            </a:endParaRPr>
          </a:p>
          <a:p>
            <a:pPr marL="457200" lvl="0" indent="-330200" algn="l" rtl="0">
              <a:lnSpc>
                <a:spcPct val="115000"/>
              </a:lnSpc>
              <a:spcBef>
                <a:spcPts val="0"/>
              </a:spcBef>
              <a:spcAft>
                <a:spcPts val="0"/>
              </a:spcAft>
              <a:buClr>
                <a:srgbClr val="2B2928"/>
              </a:buClr>
              <a:buSzPts val="1600"/>
              <a:buFont typeface="Merriweather"/>
              <a:buChar char="●"/>
            </a:pPr>
            <a:r>
              <a:rPr lang="en" sz="1150" b="1">
                <a:solidFill>
                  <a:srgbClr val="2B2928"/>
                </a:solidFill>
                <a:highlight>
                  <a:srgbClr val="FFFFFF"/>
                </a:highlight>
                <a:latin typeface="Merriweather"/>
                <a:ea typeface="Merriweather"/>
                <a:cs typeface="Merriweather"/>
                <a:sym typeface="Merriweather"/>
              </a:rPr>
              <a:t>Women spend more on their families</a:t>
            </a:r>
            <a:r>
              <a:rPr lang="en" sz="1150">
                <a:solidFill>
                  <a:srgbClr val="2B2928"/>
                </a:solidFill>
                <a:highlight>
                  <a:srgbClr val="FFFFFF"/>
                </a:highlight>
                <a:latin typeface="Merriweather"/>
                <a:ea typeface="Merriweather"/>
                <a:cs typeface="Merriweather"/>
                <a:sym typeface="Merriweather"/>
              </a:rPr>
              <a:t> and spend more of their time performing free labor. </a:t>
            </a:r>
            <a:r>
              <a:rPr lang="en" sz="1150" u="sng">
                <a:solidFill>
                  <a:srgbClr val="0F9B8F"/>
                </a:solidFill>
                <a:highlight>
                  <a:srgbClr val="FFFFFF"/>
                </a:highlight>
                <a:latin typeface="Merriweather"/>
                <a:ea typeface="Merriweather"/>
                <a:cs typeface="Merriweather"/>
                <a:sym typeface="Merriweather"/>
                <a:hlinkClick r:id="rId23">
                  <a:extLst>
                    <a:ext uri="{A12FA001-AC4F-418D-AE19-62706E023703}">
                      <ahyp:hlinkClr xmlns:ahyp="http://schemas.microsoft.com/office/drawing/2018/hyperlinkcolor" val="tx"/>
                    </a:ext>
                  </a:extLst>
                </a:hlinkClick>
              </a:rPr>
              <a:t>Three times as many</a:t>
            </a:r>
            <a:r>
              <a:rPr lang="en" sz="1150">
                <a:solidFill>
                  <a:srgbClr val="2B2928"/>
                </a:solidFill>
                <a:highlight>
                  <a:srgbClr val="FFFFFF"/>
                </a:highlight>
                <a:latin typeface="Merriweather"/>
                <a:ea typeface="Merriweather"/>
                <a:cs typeface="Merriweather"/>
                <a:sym typeface="Merriweather"/>
              </a:rPr>
              <a:t> mothers who work as fathers who work say they make the majority of purchases for the family. And by one </a:t>
            </a:r>
            <a:r>
              <a:rPr lang="en" sz="1150" u="sng">
                <a:solidFill>
                  <a:srgbClr val="0F9B8F"/>
                </a:solidFill>
                <a:highlight>
                  <a:srgbClr val="FFFFFF"/>
                </a:highlight>
                <a:latin typeface="Merriweather"/>
                <a:ea typeface="Merriweather"/>
                <a:cs typeface="Merriweather"/>
                <a:sym typeface="Merriweather"/>
                <a:hlinkClick r:id="rId24">
                  <a:extLst>
                    <a:ext uri="{A12FA001-AC4F-418D-AE19-62706E023703}">
                      <ahyp:hlinkClr xmlns:ahyp="http://schemas.microsoft.com/office/drawing/2018/hyperlinkcolor" val="tx"/>
                    </a:ext>
                  </a:extLst>
                </a:hlinkClick>
              </a:rPr>
              <a:t>New York Times estimate</a:t>
            </a:r>
            <a:r>
              <a:rPr lang="en" sz="1150">
                <a:solidFill>
                  <a:srgbClr val="2B2928"/>
                </a:solidFill>
                <a:highlight>
                  <a:srgbClr val="FFFFFF"/>
                </a:highlight>
                <a:latin typeface="Merriweather"/>
                <a:ea typeface="Merriweather"/>
                <a:cs typeface="Merriweather"/>
                <a:sym typeface="Merriweather"/>
              </a:rPr>
              <a:t>, the unpaid labor performed by American women in 2019 would have been worth an estimated $1.5 trillion (!!) if they’d been paid minimum wage for that work. As sociologist </a:t>
            </a:r>
            <a:r>
              <a:rPr lang="en" sz="1150" u="sng">
                <a:solidFill>
                  <a:srgbClr val="0F9B8F"/>
                </a:solidFill>
                <a:highlight>
                  <a:srgbClr val="FFFFFF"/>
                </a:highlight>
                <a:latin typeface="Merriweather"/>
                <a:ea typeface="Merriweather"/>
                <a:cs typeface="Merriweather"/>
                <a:sym typeface="Merriweather"/>
                <a:hlinkClick r:id="rId25">
                  <a:extLst>
                    <a:ext uri="{A12FA001-AC4F-418D-AE19-62706E023703}">
                      <ahyp:hlinkClr xmlns:ahyp="http://schemas.microsoft.com/office/drawing/2018/hyperlinkcolor" val="tx"/>
                    </a:ext>
                  </a:extLst>
                </a:hlinkClick>
              </a:rPr>
              <a:t>Jessica Calarco</a:t>
            </a:r>
            <a:r>
              <a:rPr lang="en" sz="1150">
                <a:solidFill>
                  <a:srgbClr val="2B2928"/>
                </a:solidFill>
                <a:highlight>
                  <a:srgbClr val="FFFFFF"/>
                </a:highlight>
                <a:latin typeface="Merriweather"/>
                <a:ea typeface="Merriweather"/>
                <a:cs typeface="Merriweather"/>
                <a:sym typeface="Merriweather"/>
              </a:rPr>
              <a:t> puts it, “Other countries have social safety nets. The US has women.”</a:t>
            </a:r>
            <a:endParaRPr sz="1150">
              <a:solidFill>
                <a:srgbClr val="2B2928"/>
              </a:solidFill>
              <a:highlight>
                <a:srgbClr val="FFFFFF"/>
              </a:highlight>
              <a:latin typeface="Merriweather"/>
              <a:ea typeface="Merriweather"/>
              <a:cs typeface="Merriweather"/>
              <a:sym typeface="Merriweather"/>
            </a:endParaRPr>
          </a:p>
          <a:p>
            <a:pPr marL="457200" lvl="0" indent="-330200" algn="l" rtl="0">
              <a:lnSpc>
                <a:spcPct val="115000"/>
              </a:lnSpc>
              <a:spcBef>
                <a:spcPts val="0"/>
              </a:spcBef>
              <a:spcAft>
                <a:spcPts val="0"/>
              </a:spcAft>
              <a:buClr>
                <a:srgbClr val="2B2928"/>
              </a:buClr>
              <a:buSzPts val="1600"/>
              <a:buFont typeface="Merriweather"/>
              <a:buChar char="●"/>
            </a:pPr>
            <a:r>
              <a:rPr lang="en" sz="1150" b="1">
                <a:solidFill>
                  <a:srgbClr val="2B2928"/>
                </a:solidFill>
                <a:highlight>
                  <a:srgbClr val="FFFFFF"/>
                </a:highlight>
                <a:latin typeface="Merriweather"/>
                <a:ea typeface="Merriweather"/>
                <a:cs typeface="Merriweather"/>
                <a:sym typeface="Merriweather"/>
              </a:rPr>
              <a:t>And, of course, the She-cession. </a:t>
            </a:r>
            <a:r>
              <a:rPr lang="en" sz="1150">
                <a:solidFill>
                  <a:srgbClr val="2B2928"/>
                </a:solidFill>
                <a:highlight>
                  <a:srgbClr val="FFFFFF"/>
                </a:highlight>
                <a:latin typeface="Merriweather"/>
                <a:ea typeface="Merriweather"/>
                <a:cs typeface="Merriweather"/>
                <a:sym typeface="Merriweather"/>
              </a:rPr>
              <a:t>Women (the vast majority </a:t>
            </a:r>
            <a:r>
              <a:rPr lang="en" sz="1150" u="sng">
                <a:solidFill>
                  <a:srgbClr val="0F9B8F"/>
                </a:solidFill>
                <a:highlight>
                  <a:srgbClr val="FFFFFF"/>
                </a:highlight>
                <a:latin typeface="Merriweather"/>
                <a:ea typeface="Merriweather"/>
                <a:cs typeface="Merriweather"/>
                <a:sym typeface="Merriweather"/>
                <a:hlinkClick r:id="rId26">
                  <a:extLst>
                    <a:ext uri="{A12FA001-AC4F-418D-AE19-62706E023703}">
                      <ahyp:hlinkClr xmlns:ahyp="http://schemas.microsoft.com/office/drawing/2018/hyperlinkcolor" val="tx"/>
                    </a:ext>
                  </a:extLst>
                </a:hlinkClick>
              </a:rPr>
              <a:t>women of color</a:t>
            </a:r>
            <a:r>
              <a:rPr lang="en" sz="1150">
                <a:solidFill>
                  <a:srgbClr val="2B2928"/>
                </a:solidFill>
                <a:highlight>
                  <a:srgbClr val="FFFFFF"/>
                </a:highlight>
                <a:latin typeface="Merriweather"/>
                <a:ea typeface="Merriweather"/>
                <a:cs typeface="Merriweather"/>
                <a:sym typeface="Merriweather"/>
              </a:rPr>
              <a:t>) lost </a:t>
            </a:r>
            <a:r>
              <a:rPr lang="en" sz="1150" u="sng">
                <a:solidFill>
                  <a:srgbClr val="0F9B8F"/>
                </a:solidFill>
                <a:highlight>
                  <a:srgbClr val="FFFFFF"/>
                </a:highlight>
                <a:latin typeface="Merriweather"/>
                <a:ea typeface="Merriweather"/>
                <a:cs typeface="Merriweather"/>
                <a:sym typeface="Merriweather"/>
                <a:hlinkClick r:id="rId27">
                  <a:extLst>
                    <a:ext uri="{A12FA001-AC4F-418D-AE19-62706E023703}">
                      <ahyp:hlinkClr xmlns:ahyp="http://schemas.microsoft.com/office/drawing/2018/hyperlinkcolor" val="tx"/>
                    </a:ext>
                  </a:extLst>
                </a:hlinkClick>
              </a:rPr>
              <a:t>12.2 million jobs</a:t>
            </a:r>
            <a:r>
              <a:rPr lang="en" sz="1150">
                <a:solidFill>
                  <a:srgbClr val="2B2928"/>
                </a:solidFill>
                <a:highlight>
                  <a:srgbClr val="FFFFFF"/>
                </a:highlight>
                <a:latin typeface="Merriweather"/>
                <a:ea typeface="Merriweather"/>
                <a:cs typeface="Merriweather"/>
                <a:sym typeface="Merriweather"/>
              </a:rPr>
              <a:t> in the first three months of the pandemic, and many didn’t (or couldn’t) return. Even now, women are </a:t>
            </a:r>
            <a:r>
              <a:rPr lang="en" sz="1150" u="sng">
                <a:solidFill>
                  <a:srgbClr val="0F9B8F"/>
                </a:solidFill>
                <a:highlight>
                  <a:srgbClr val="FFFFFF"/>
                </a:highlight>
                <a:latin typeface="Merriweather"/>
                <a:ea typeface="Merriweather"/>
                <a:cs typeface="Merriweather"/>
                <a:sym typeface="Merriweather"/>
                <a:hlinkClick r:id="rId28">
                  <a:extLst>
                    <a:ext uri="{A12FA001-AC4F-418D-AE19-62706E023703}">
                      <ahyp:hlinkClr xmlns:ahyp="http://schemas.microsoft.com/office/drawing/2018/hyperlinkcolor" val="tx"/>
                    </a:ext>
                  </a:extLst>
                </a:hlinkClick>
              </a:rPr>
              <a:t>still down</a:t>
            </a:r>
            <a:r>
              <a:rPr lang="en" sz="1150">
                <a:solidFill>
                  <a:srgbClr val="2B2928"/>
                </a:solidFill>
                <a:highlight>
                  <a:srgbClr val="FFFFFF"/>
                </a:highlight>
                <a:latin typeface="Merriweather"/>
                <a:ea typeface="Merriweather"/>
                <a:cs typeface="Merriweather"/>
                <a:sym typeface="Merriweather"/>
              </a:rPr>
              <a:t> 1.8 million jobs from February 2020. (Men are down 1.1 million.) In fact, so many women low-wage workers exited the workforce in 2020 (and thus were no longer counted) that </a:t>
            </a:r>
            <a:r>
              <a:rPr lang="en" sz="1150" i="1">
                <a:solidFill>
                  <a:srgbClr val="2B2928"/>
                </a:solidFill>
                <a:highlight>
                  <a:srgbClr val="FFFFFF"/>
                </a:highlight>
                <a:latin typeface="Merriweather"/>
                <a:ea typeface="Merriweather"/>
                <a:cs typeface="Merriweather"/>
                <a:sym typeface="Merriweather"/>
              </a:rPr>
              <a:t>the gender pay gap </a:t>
            </a:r>
            <a:r>
              <a:rPr lang="en" sz="1150" i="1" u="sng">
                <a:solidFill>
                  <a:srgbClr val="0F9B8F"/>
                </a:solidFill>
                <a:highlight>
                  <a:srgbClr val="FFFFFF"/>
                </a:highlight>
                <a:latin typeface="Merriweather"/>
                <a:ea typeface="Merriweather"/>
                <a:cs typeface="Merriweather"/>
                <a:sym typeface="Merriweather"/>
                <a:hlinkClick r:id="rId29">
                  <a:extLst>
                    <a:ext uri="{A12FA001-AC4F-418D-AE19-62706E023703}">
                      <ahyp:hlinkClr xmlns:ahyp="http://schemas.microsoft.com/office/drawing/2018/hyperlinkcolor" val="tx"/>
                    </a:ext>
                  </a:extLst>
                </a:hlinkClick>
              </a:rPr>
              <a:t>narrowed</a:t>
            </a:r>
            <a:r>
              <a:rPr lang="en" sz="1150">
                <a:solidFill>
                  <a:srgbClr val="2B2928"/>
                </a:solidFill>
                <a:highlight>
                  <a:srgbClr val="FFFFFF"/>
                </a:highlight>
                <a:latin typeface="Merriweather"/>
                <a:ea typeface="Merriweather"/>
                <a:cs typeface="Merriweather"/>
                <a:sym typeface="Merriweather"/>
              </a:rPr>
              <a:t>.</a:t>
            </a:r>
            <a:endParaRPr sz="1150">
              <a:solidFill>
                <a:srgbClr val="2B2928"/>
              </a:solidFill>
              <a:highlight>
                <a:srgbClr val="FFFFFF"/>
              </a:highlight>
              <a:latin typeface="Merriweather"/>
              <a:ea typeface="Merriweather"/>
              <a:cs typeface="Merriweather"/>
              <a:sym typeface="Merriweather"/>
            </a:endParaRPr>
          </a:p>
          <a:p>
            <a:pPr marL="0" lvl="0" indent="0" algn="l" rtl="0">
              <a:spcBef>
                <a:spcPts val="16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a38cf97db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5a38cf97d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2022 medscape compensation overview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5a38cf97db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5a38cf97d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5a38cf97db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5a38cf97d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9c9c838c5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49c9c838c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Evidence suggests that comfort with personal finance decreases burnout and increases feelings of personal satisfaction and control at 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4b415c986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4b415c986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White Coat Investor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4b415c986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4b415c98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a38cf97db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a38cf97db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49c9c838c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49c9c838c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5a38cf97d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5a38cf97d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medscape 2022 physician compensation report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a38cf97d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5a38cf97d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medscape 2022 physician compensation report</a:t>
            </a:r>
            <a:endParaRPr/>
          </a:p>
          <a:p>
            <a:pPr marL="0" lvl="0" indent="0" algn="l" rtl="0">
              <a:spcBef>
                <a:spcPts val="0"/>
              </a:spcBef>
              <a:spcAft>
                <a:spcPts val="0"/>
              </a:spcAft>
              <a:buNone/>
            </a:pPr>
            <a:endParaRPr/>
          </a:p>
          <a:p>
            <a:pPr marL="0" lvl="0" indent="0" algn="l" rtl="0">
              <a:spcBef>
                <a:spcPts val="0"/>
              </a:spcBef>
              <a:spcAft>
                <a:spcPts val="0"/>
              </a:spcAft>
              <a:buNone/>
            </a:pPr>
            <a:r>
              <a:rPr lang="en"/>
              <a:t>You are definitely in the top 10% of US earners, if not in the top 5% ($</a:t>
            </a:r>
            <a:r>
              <a:rPr lang="en" sz="1350">
                <a:solidFill>
                  <a:srgbClr val="111111"/>
                </a:solidFill>
                <a:highlight>
                  <a:srgbClr val="F5F5F6"/>
                </a:highlight>
              </a:rPr>
              <a:t>342,987) </a:t>
            </a:r>
            <a:r>
              <a:rPr lang="en">
                <a:solidFill>
                  <a:srgbClr val="111111"/>
                </a:solidFill>
                <a:highlight>
                  <a:srgbClr val="F5F5F6"/>
                </a:highlight>
              </a:rPr>
              <a:t>as of 2020 Economic Policy Institute data.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5a38cf97db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5a38cf97d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222222"/>
                </a:solidFill>
                <a:highlight>
                  <a:srgbClr val="FFFFFF"/>
                </a:highlight>
              </a:rPr>
              <a:t>The BLS reports that, in the second quarter of 2022, men earned a median annual salary of $59,488, while women made a median annual salary of $49,036, or 82.4% of men’s earnings.</a:t>
            </a:r>
            <a:r>
              <a:rPr lang="en" sz="1600" baseline="30000">
                <a:solidFill>
                  <a:srgbClr val="0000EE"/>
                </a:solidFill>
                <a:highlight>
                  <a:srgbClr val="FFFFFF"/>
                </a:highlight>
              </a:rPr>
              <a:t>6</a:t>
            </a:r>
            <a:endParaRPr sz="1600" baseline="30000">
              <a:solidFill>
                <a:srgbClr val="0000EE"/>
              </a:solidFill>
              <a:highlight>
                <a:srgbClr val="FFFFFF"/>
              </a:highlight>
            </a:endParaRPr>
          </a:p>
          <a:p>
            <a:pPr marL="0" lvl="0" indent="0" algn="l" rtl="0">
              <a:spcBef>
                <a:spcPts val="0"/>
              </a:spcBef>
              <a:spcAft>
                <a:spcPts val="0"/>
              </a:spcAft>
              <a:buNone/>
            </a:pPr>
            <a:endParaRPr sz="1600" baseline="30000">
              <a:solidFill>
                <a:srgbClr val="0000EE"/>
              </a:solidFill>
              <a:highlight>
                <a:srgbClr val="FFFFFF"/>
              </a:highlight>
            </a:endParaRPr>
          </a:p>
          <a:p>
            <a:pPr marL="0" lvl="0" indent="0" algn="l" rtl="0">
              <a:spcBef>
                <a:spcPts val="0"/>
              </a:spcBef>
              <a:spcAft>
                <a:spcPts val="0"/>
              </a:spcAft>
              <a:buNone/>
            </a:pPr>
            <a:r>
              <a:rPr lang="en" sz="1300">
                <a:solidFill>
                  <a:srgbClr val="222222"/>
                </a:solidFill>
                <a:highlight>
                  <a:srgbClr val="FFFFFF"/>
                </a:highlight>
              </a:rPr>
              <a:t>Black men made a median annual salary of $49,556, which is only 82.1% of what White men earned ($55,536). The difference for women was a bit less; Black women’s median annual earnings were 87.9% ($43,680) of White women’s median annual earnings ($49,712).</a:t>
            </a:r>
            <a:endParaRPr sz="1600" baseline="30000">
              <a:solidFill>
                <a:srgbClr val="0000EE"/>
              </a:solidFill>
              <a:highlight>
                <a:srgbClr val="FFFFFF"/>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49c9c838c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49c9c838c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Societal expectations of the rich doctor, delayed gratification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5a38cf97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5a38cf97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5b86aa9f54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5b86aa9f5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22222"/>
                </a:solidFill>
                <a:highlight>
                  <a:srgbClr val="FFFFFF"/>
                </a:highlight>
              </a:rPr>
              <a:t>Stortz S K, Foglia L M, Thagard A S, et al. (January 27, 2021) Comparing Compensation of U.S. Military Physicians and Civilian Physicians in Residency Training and Beyond. Cureus 13(1): e12931. doi:10.7759/cureus.12931</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5a38cf97d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5a38cf97d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5a38cf97d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5a38cf97d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36% of physicians take on extra work to supplement their income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Often has to be approved at the command level and may be time-limited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4b415c986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4b415c986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Know your worth - know how you want to work - learn negotiation strategies.</a:t>
            </a:r>
            <a:endParaRPr/>
          </a:p>
          <a:p>
            <a:pPr marL="0" lvl="0" indent="0" algn="l" rtl="0">
              <a:lnSpc>
                <a:spcPct val="115000"/>
              </a:lnSpc>
              <a:spcBef>
                <a:spcPts val="1200"/>
              </a:spcBef>
              <a:spcAft>
                <a:spcPts val="1200"/>
              </a:spcAft>
              <a:buNone/>
            </a:pPr>
            <a:r>
              <a:rPr lang="en"/>
              <a:t>Pension? BRS vs high-3</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5a38cf97db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5a38cf97d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going to be a surface talk - most of these subjects have books, podcasts, blog posts etc written on them individually, and while I want to touch on many subjects, some huge subjects (ie, real estate) will be undoubtedly be left out for the sake of this only being an hour talk and not a 6 week financial course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4b415c986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4b415c986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4b415c986b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4b415c986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Power of Compound Interest - Time is your friend</a:t>
            </a:r>
            <a:endParaRPr/>
          </a:p>
          <a:p>
            <a:pPr marL="0" lvl="0" indent="0" algn="l" rtl="0">
              <a:spcBef>
                <a:spcPts val="0"/>
              </a:spcBef>
              <a:spcAft>
                <a:spcPts val="0"/>
              </a:spcAft>
              <a:buNone/>
            </a:pPr>
            <a:endParaRPr/>
          </a:p>
          <a:p>
            <a:pPr marL="0" lvl="0" indent="0" algn="l" rtl="0">
              <a:spcBef>
                <a:spcPts val="0"/>
              </a:spcBef>
              <a:spcAft>
                <a:spcPts val="0"/>
              </a:spcAft>
              <a:buNone/>
            </a:pPr>
            <a:r>
              <a:rPr lang="en"/>
              <a:t>Multiple Retirement Calculators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5a38cf97db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5a38cf97d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BDC1C6"/>
                </a:solidFill>
                <a:highlight>
                  <a:srgbClr val="202124"/>
                </a:highlight>
                <a:latin typeface="Roboto"/>
                <a:ea typeface="Roboto"/>
                <a:cs typeface="Roboto"/>
                <a:sym typeface="Roboto"/>
              </a:rPr>
              <a:t>Albert Einstein once said “</a:t>
            </a:r>
            <a:r>
              <a:rPr lang="en" sz="1200" b="1">
                <a:solidFill>
                  <a:srgbClr val="BDC1C6"/>
                </a:solidFill>
                <a:highlight>
                  <a:srgbClr val="202124"/>
                </a:highlight>
                <a:latin typeface="Roboto"/>
                <a:ea typeface="Roboto"/>
                <a:cs typeface="Roboto"/>
                <a:sym typeface="Roboto"/>
              </a:rPr>
              <a:t>Compound interest is the eighth wonder of the world.</a:t>
            </a:r>
            <a:r>
              <a:rPr lang="en" sz="1200">
                <a:solidFill>
                  <a:srgbClr val="BDC1C6"/>
                </a:solidFill>
                <a:highlight>
                  <a:srgbClr val="202124"/>
                </a:highlight>
                <a:latin typeface="Roboto"/>
                <a:ea typeface="Roboto"/>
                <a:cs typeface="Roboto"/>
                <a:sym typeface="Roboto"/>
              </a:rPr>
              <a:t> </a:t>
            </a:r>
            <a:r>
              <a:rPr lang="en" sz="1200" b="1">
                <a:solidFill>
                  <a:srgbClr val="BDC1C6"/>
                </a:solidFill>
                <a:highlight>
                  <a:srgbClr val="202124"/>
                </a:highlight>
                <a:latin typeface="Roboto"/>
                <a:ea typeface="Roboto"/>
                <a:cs typeface="Roboto"/>
                <a:sym typeface="Roboto"/>
              </a:rPr>
              <a:t>He who understands it, earns it; he who doesn't, pays it</a:t>
            </a:r>
            <a:r>
              <a:rPr lang="en" sz="1200">
                <a:solidFill>
                  <a:srgbClr val="BDC1C6"/>
                </a:solidFill>
                <a:highlight>
                  <a:srgbClr val="202124"/>
                </a:highlight>
                <a:latin typeface="Roboto"/>
                <a:ea typeface="Roboto"/>
                <a:cs typeface="Roboto"/>
                <a:sym typeface="Roboto"/>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5a38cf97db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5a38cf97d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Power of Compound Interest - Time is your friend</a:t>
            </a:r>
            <a:endParaRPr/>
          </a:p>
          <a:p>
            <a:pPr marL="0" lvl="0" indent="0" algn="l" rtl="0">
              <a:spcBef>
                <a:spcPts val="0"/>
              </a:spcBef>
              <a:spcAft>
                <a:spcPts val="0"/>
              </a:spcAft>
              <a:buNone/>
            </a:pPr>
            <a:endParaRPr/>
          </a:p>
          <a:p>
            <a:pPr marL="0" lvl="0" indent="0" algn="l" rtl="0">
              <a:spcBef>
                <a:spcPts val="0"/>
              </a:spcBef>
              <a:spcAft>
                <a:spcPts val="0"/>
              </a:spcAft>
              <a:buNone/>
            </a:pPr>
            <a:r>
              <a:rPr lang="en"/>
              <a:t>Multiple Retirement Calculators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5a38cf97db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5a38cf97db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Power of Compound Interest - Time is your friend</a:t>
            </a:r>
            <a:endParaRPr/>
          </a:p>
          <a:p>
            <a:pPr marL="0" lvl="0" indent="0" algn="l" rtl="0">
              <a:spcBef>
                <a:spcPts val="0"/>
              </a:spcBef>
              <a:spcAft>
                <a:spcPts val="0"/>
              </a:spcAft>
              <a:buNone/>
            </a:pPr>
            <a:endParaRPr/>
          </a:p>
          <a:p>
            <a:pPr marL="0" lvl="0" indent="0" algn="l" rtl="0">
              <a:spcBef>
                <a:spcPts val="0"/>
              </a:spcBef>
              <a:spcAft>
                <a:spcPts val="0"/>
              </a:spcAft>
              <a:buNone/>
            </a:pPr>
            <a:r>
              <a:rPr lang="en"/>
              <a:t>Multiple Retirement Calculators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5a38cf97db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5a38cf97db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4% rule is based on research by William Bengen, published in 1994, that found that if you invested at least 50% of your money in stocks and the rest in bonds, you’d have a strong likelihood of being able to withdraw an inflation-adjusted 4% of your nest egg every year for 30 years (and possibly longer, depending on your investment return over that time).  Validated by the Trinity study published in 1998.</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latin typeface="Roboto"/>
                <a:ea typeface="Roboto"/>
                <a:cs typeface="Roboto"/>
                <a:sym typeface="Roboto"/>
              </a:rPr>
              <a:t>Bengen tested his theory across some of the worst financial markets in U.S. history, including the Great Depression, and 4% was the safe withdrawal rate.</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 4% rule is relatively rigid. The amount you withdraw each year is adjusted by inflation and nothing else, so finance experts have come up with a few methods to increase your odds of success, especially if you’re looking for your money to last a lot longer than 30 years.</a:t>
            </a:r>
            <a:endParaRPr>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These methods are called “dynamic withdrawal strategies.” Generally, all that means is you adjust in response to investment returns, reducing withdrawals in years when investment returns aren’t as high as expected, and — oh, happy day — pulling more money out when market returns allow it.</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5a38cf97db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5a38cf97db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Roboto"/>
              <a:ea typeface="Roboto"/>
              <a:cs typeface="Roboto"/>
              <a:sym typeface="Robo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5a38cf97db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5a38cf97d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5a38cf97db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5a38cf97db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chemeClr val="dk1"/>
              </a:buClr>
              <a:buSzPts val="1100"/>
              <a:buFont typeface="Lato"/>
              <a:buChar char="○"/>
            </a:pPr>
            <a:r>
              <a:rPr lang="en">
                <a:solidFill>
                  <a:schemeClr val="dk1"/>
                </a:solidFill>
                <a:latin typeface="Lato"/>
                <a:ea typeface="Lato"/>
                <a:cs typeface="Lato"/>
                <a:sym typeface="Lato"/>
              </a:rPr>
              <a:t>The 5% Rule</a:t>
            </a:r>
            <a:endParaRPr>
              <a:solidFill>
                <a:schemeClr val="dk1"/>
              </a:solidFill>
              <a:latin typeface="Lato"/>
              <a:ea typeface="Lato"/>
              <a:cs typeface="Lato"/>
              <a:sym typeface="Lato"/>
            </a:endParaRPr>
          </a:p>
          <a:p>
            <a:pPr marL="914400" lvl="1" indent="-298450" algn="l" rtl="0">
              <a:lnSpc>
                <a:spcPct val="115000"/>
              </a:lnSpc>
              <a:spcBef>
                <a:spcPts val="0"/>
              </a:spcBef>
              <a:spcAft>
                <a:spcPts val="0"/>
              </a:spcAft>
              <a:buClr>
                <a:schemeClr val="dk1"/>
              </a:buClr>
              <a:buSzPts val="1100"/>
              <a:buFont typeface="Lato"/>
              <a:buChar char="○"/>
            </a:pPr>
            <a:r>
              <a:rPr lang="en">
                <a:solidFill>
                  <a:schemeClr val="dk1"/>
                </a:solidFill>
                <a:latin typeface="Lato"/>
                <a:ea typeface="Lato"/>
                <a:cs typeface="Lato"/>
                <a:sym typeface="Lato"/>
              </a:rPr>
              <a:t>Over 50?  Catch up contributions - additional $6,500.</a:t>
            </a:r>
            <a:endParaRPr>
              <a:solidFill>
                <a:schemeClr val="dk1"/>
              </a:solidFill>
              <a:latin typeface="Lato"/>
              <a:ea typeface="Lato"/>
              <a:cs typeface="Lato"/>
              <a:sym typeface="Lato"/>
            </a:endParaRPr>
          </a:p>
          <a:p>
            <a:pPr marL="0" lvl="0" indent="0" algn="l" rtl="0">
              <a:spcBef>
                <a:spcPts val="120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5a38cf97db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5a38cf97db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Special shout out to 529s and UTMAs - great for funding college savings and saving money for kids… but this is in addition to your minimum 20% retirement savings goals</a:t>
            </a:r>
            <a:endParaRPr>
              <a:solidFill>
                <a:schemeClr val="dk1"/>
              </a:solidFill>
              <a:latin typeface="Lato"/>
              <a:ea typeface="Lato"/>
              <a:cs typeface="Lato"/>
              <a:sym typeface="Lato"/>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a38cf97db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5a38cf97d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5a38cf97db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5a38cf97db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Waterfall approach</a:t>
            </a:r>
            <a:endParaRPr>
              <a:solidFill>
                <a:schemeClr val="dk1"/>
              </a:solidFill>
              <a:latin typeface="Lato"/>
              <a:ea typeface="Lato"/>
              <a:cs typeface="Lato"/>
              <a:sym typeface="Lato"/>
            </a:endParaRPr>
          </a:p>
          <a:p>
            <a:pPr marL="0" lvl="0" indent="0" algn="l" rtl="0">
              <a:spcBef>
                <a:spcPts val="120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49c9c838c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49c9c838c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Over 50?  Catch up contributions - additional $6,500.</a:t>
            </a:r>
            <a:endParaRPr>
              <a:solidFill>
                <a:schemeClr val="dk1"/>
              </a:solidFill>
              <a:latin typeface="Lato"/>
              <a:ea typeface="Lato"/>
              <a:cs typeface="Lato"/>
              <a:sym typeface="Lato"/>
            </a:endParaRPr>
          </a:p>
          <a:p>
            <a:pPr marL="0" lvl="0" indent="0" algn="l" rtl="0">
              <a:spcBef>
                <a:spcPts val="120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4b415c986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4b415c986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Work up to these goals - 20% of your gross income may not completely fill these accounts until you are out of training.</a:t>
            </a:r>
            <a:endParaRPr>
              <a:solidFill>
                <a:schemeClr val="dk1"/>
              </a:solidFill>
              <a:latin typeface="Lato"/>
              <a:ea typeface="Lato"/>
              <a:cs typeface="Lato"/>
              <a:sym typeface="Lato"/>
            </a:endParaRPr>
          </a:p>
          <a:p>
            <a:pPr marL="0" lvl="0" indent="0" algn="l" rtl="0">
              <a:spcBef>
                <a:spcPts val="120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5b86aa9f54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5b86aa9f54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5b86aa9f54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5b86aa9f5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de984e229e2409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de984e229e2409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BDC1C6"/>
                </a:solidFill>
                <a:highlight>
                  <a:srgbClr val="202124"/>
                </a:highlight>
                <a:latin typeface="Roboto"/>
                <a:ea typeface="Roboto"/>
                <a:cs typeface="Roboto"/>
                <a:sym typeface="Roboto"/>
              </a:rPr>
              <a:t>The BRS provides a defined benefit, which is a monthly pension payment for life, after 20 years or more of active-duty service</a:t>
            </a:r>
            <a:r>
              <a:rPr lang="en" sz="1200">
                <a:solidFill>
                  <a:srgbClr val="BDC1C6"/>
                </a:solidFill>
                <a:highlight>
                  <a:srgbClr val="202124"/>
                </a:highlight>
                <a:latin typeface="Roboto"/>
                <a:ea typeface="Roboto"/>
                <a:cs typeface="Roboto"/>
                <a:sym typeface="Roboto"/>
              </a:rPr>
              <a:t>.</a:t>
            </a:r>
            <a:endParaRPr sz="1200">
              <a:solidFill>
                <a:srgbClr val="BDC1C6"/>
              </a:solidFill>
              <a:highlight>
                <a:srgbClr val="202124"/>
              </a:highlight>
              <a:latin typeface="Roboto"/>
              <a:ea typeface="Roboto"/>
              <a:cs typeface="Roboto"/>
              <a:sym typeface="Roboto"/>
            </a:endParaRPr>
          </a:p>
          <a:p>
            <a:pPr marL="0" lvl="0" indent="0" algn="l" rtl="0">
              <a:spcBef>
                <a:spcPts val="0"/>
              </a:spcBef>
              <a:spcAft>
                <a:spcPts val="0"/>
              </a:spcAft>
              <a:buNone/>
            </a:pPr>
            <a:endParaRPr sz="1200">
              <a:solidFill>
                <a:srgbClr val="BDC1C6"/>
              </a:solidFill>
              <a:highlight>
                <a:srgbClr val="202124"/>
              </a:highlight>
              <a:latin typeface="Roboto"/>
              <a:ea typeface="Roboto"/>
              <a:cs typeface="Roboto"/>
              <a:sym typeface="Roboto"/>
            </a:endParaRPr>
          </a:p>
          <a:p>
            <a:pPr marL="0" lvl="0" indent="0" algn="l" rtl="0">
              <a:spcBef>
                <a:spcPts val="0"/>
              </a:spcBef>
              <a:spcAft>
                <a:spcPts val="0"/>
              </a:spcAft>
              <a:buNone/>
            </a:pPr>
            <a:r>
              <a:rPr lang="en" sz="1200">
                <a:solidFill>
                  <a:srgbClr val="BDC1C6"/>
                </a:solidFill>
                <a:highlight>
                  <a:srgbClr val="202124"/>
                </a:highlight>
                <a:latin typeface="Roboto"/>
                <a:ea typeface="Roboto"/>
                <a:cs typeface="Roboto"/>
                <a:sym typeface="Roboto"/>
              </a:rPr>
              <a:t>The difference is in how much you contribute to the TSP</a:t>
            </a:r>
            <a:endParaRPr sz="1200">
              <a:solidFill>
                <a:srgbClr val="BDC1C6"/>
              </a:solidFill>
              <a:highlight>
                <a:srgbClr val="202124"/>
              </a:highlight>
              <a:latin typeface="Roboto"/>
              <a:ea typeface="Roboto"/>
              <a:cs typeface="Roboto"/>
              <a:sym typeface="Roboto"/>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5b86aa9f54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5b86aa9f5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5b86aa9f54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5b86aa9f5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49c9c838c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49c9c838c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huge issue for many Americans, and many American physicians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49c9c838c5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49c9c838c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50">
                <a:solidFill>
                  <a:schemeClr val="dk1"/>
                </a:solidFill>
                <a:highlight>
                  <a:srgbClr val="FFFFFF"/>
                </a:highlight>
                <a:latin typeface="Lato"/>
                <a:ea typeface="Lato"/>
                <a:cs typeface="Lato"/>
                <a:sym typeface="Lato"/>
              </a:rPr>
              <a:t>Probably the best advice I can give you with regards to the payoff debt vs. invest question is to avoid the extremes. With this question, 95% of the time there is no right answer, but 5% of the time there is. So, don't botch it that 5% of the time. For example, if you're giving up an employer match in order to pay off debt, you're making a mistake. You're leaving part of your salary on the table. Likewise, if you're carrying around 30% credit card debt and hope that your investments are going to outperform it, you're making a mistake.</a:t>
            </a:r>
            <a:endParaRPr sz="1150">
              <a:solidFill>
                <a:schemeClr val="dk1"/>
              </a:solidFill>
              <a:highlight>
                <a:srgbClr val="FFFFFF"/>
              </a:highlight>
              <a:latin typeface="Lato"/>
              <a:ea typeface="Lato"/>
              <a:cs typeface="Lato"/>
              <a:sym typeface="Lato"/>
            </a:endParaRPr>
          </a:p>
          <a:p>
            <a:pPr marL="0" lvl="0" indent="0" algn="l" rtl="0">
              <a:lnSpc>
                <a:spcPct val="115000"/>
              </a:lnSpc>
              <a:spcBef>
                <a:spcPts val="800"/>
              </a:spcBef>
              <a:spcAft>
                <a:spcPts val="0"/>
              </a:spcAft>
              <a:buClr>
                <a:schemeClr val="dk1"/>
              </a:buClr>
              <a:buSzPts val="1100"/>
              <a:buFont typeface="Arial"/>
              <a:buNone/>
            </a:pPr>
            <a:r>
              <a:rPr lang="en" sz="1150">
                <a:solidFill>
                  <a:schemeClr val="dk1"/>
                </a:solidFill>
                <a:highlight>
                  <a:srgbClr val="FFFFFF"/>
                </a:highlight>
                <a:latin typeface="Lato"/>
                <a:ea typeface="Lato"/>
                <a:cs typeface="Lato"/>
                <a:sym typeface="Lato"/>
              </a:rPr>
              <a:t>But for just about everything else in between, I can come up with a situation where it makes sense to invest, but I could also come up with a situation where it makes sense to pay off the debt. No matter what kind of debt that might be. These are both good things. It's good to pay off debt. It builds your net worth. It is good to invest. That also builds your net worth. So, it’s not like one of them is wrong and one of them is right. They're both right. If you can't tell which one is better for you, it probably doesn't matter much</a:t>
            </a:r>
            <a:endParaRPr sz="1150">
              <a:solidFill>
                <a:schemeClr val="dk1"/>
              </a:solidFill>
              <a:highlight>
                <a:srgbClr val="FFFFFF"/>
              </a:highlight>
              <a:latin typeface="Lato"/>
              <a:ea typeface="Lato"/>
              <a:cs typeface="Lato"/>
              <a:sym typeface="Lato"/>
            </a:endParaRPr>
          </a:p>
          <a:p>
            <a:pPr marL="0" lvl="0" indent="0" algn="l" rtl="0">
              <a:spcBef>
                <a:spcPts val="8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5a38cf97db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5a38cf97d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5a38cf97db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5a38cf97db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5a38cf97d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5a38cf97d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we just spend willy nilly?  Uh, no.  Of course not.  Hated budgeting forever, now find it very freeing.</a:t>
            </a:r>
            <a:endParaRPr/>
          </a:p>
          <a:p>
            <a:pPr marL="0" lvl="0" indent="0" algn="l" rtl="0">
              <a:spcBef>
                <a:spcPts val="0"/>
              </a:spcBef>
              <a:spcAft>
                <a:spcPts val="0"/>
              </a:spcAft>
              <a:buNone/>
            </a:pPr>
            <a:endParaRPr/>
          </a:p>
          <a:p>
            <a:pPr marL="0" lvl="0" indent="0" algn="l" rtl="0">
              <a:spcBef>
                <a:spcPts val="0"/>
              </a:spcBef>
              <a:spcAft>
                <a:spcPts val="0"/>
              </a:spcAft>
              <a:buNone/>
            </a:pPr>
            <a:r>
              <a:rPr lang="en"/>
              <a:t>For those who know me, husband spent yr in Boston and now in Norfolk, 3 year old son, epileptic dog, fellowship, rotating cast of family members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5a38cf97db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5a38cf97db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5a38cf97db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5a38cf97db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5a38cf97db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5a38cf97d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more!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Personally -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Excel for tracking my LES and estimating our taxes for withholding purposes (estimate your tax bracket)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Personal Capital for tracking expenses, joint accounts, and net worth with husband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YNAB for personal budgeting (can use Honeydue) - zero based budgeting is a game changer for me, gives every dollar a job, and some of those jobs are to entertain and do fun things for me and for our family!</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49c9c838c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49c9c838c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Lifestyle inflation is real and understandable</a:t>
            </a:r>
            <a:endParaRPr/>
          </a:p>
          <a:p>
            <a:pPr marL="0" lvl="0" indent="0" algn="l" rtl="0">
              <a:spcBef>
                <a:spcPts val="0"/>
              </a:spcBef>
              <a:spcAft>
                <a:spcPts val="0"/>
              </a:spcAft>
              <a:buNone/>
            </a:pPr>
            <a:endParaRPr/>
          </a:p>
          <a:p>
            <a:pPr marL="0" lvl="0" indent="0" algn="l" rtl="0">
              <a:spcBef>
                <a:spcPts val="0"/>
              </a:spcBef>
              <a:spcAft>
                <a:spcPts val="0"/>
              </a:spcAft>
              <a:buNone/>
            </a:pPr>
            <a:r>
              <a:rPr lang="en"/>
              <a:t>Live within your means - build savings, build retirement accounts, be financially responsible - can also enjoy your life.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5a38cf97d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5a38cf97d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Women are better investors </a:t>
            </a:r>
            <a:r>
              <a:rPr lang="en" u="sng">
                <a:solidFill>
                  <a:schemeClr val="hlink"/>
                </a:solidFill>
                <a:hlinkClick r:id="rId3"/>
              </a:rPr>
              <a:t>https://www.cnbc.com/2022/04/11/op-ed-heres-why-women-are-better-investors-than-men.html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Outperform men by 40 basis points or 0.4% on average - take less risk, less impulsive, more research.  Fidelity 2021 Women and Investing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hrome-extension://efaidnbmnnnibpcajpcglclefindmkaj/https://www.fidelity.com/bin-public/060_www_fidelity_com/documents/about-fidelity/FidelityInvestmentsWomen&amp;InvestingStudy2021.pdf?ccmedia=Facebook&amp;ccchannel=social_organic&amp;cccampaign=womens&amp;ccdate=202112&amp;cccreative=bau_womensstudy&amp;ccformat=image&amp;sf251615226=1</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49c9c838c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49c9c83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WCI - </a:t>
            </a:r>
            <a:r>
              <a:rPr lang="en" sz="1150">
                <a:solidFill>
                  <a:schemeClr val="dk1"/>
                </a:solidFill>
                <a:highlight>
                  <a:srgbClr val="FFFFFF"/>
                </a:highlight>
                <a:latin typeface="Lato"/>
                <a:ea typeface="Lato"/>
                <a:cs typeface="Lato"/>
                <a:sym typeface="Lato"/>
              </a:rPr>
              <a:t>They've learned the importance of buy and hold, the importance of keeping costs low, and the importance of using passive investments over active ones. </a:t>
            </a:r>
            <a:endParaRPr sz="1150">
              <a:solidFill>
                <a:schemeClr val="dk1"/>
              </a:solidFill>
              <a:highlight>
                <a:srgbClr val="FFFFFF"/>
              </a:highlight>
              <a:latin typeface="Lato"/>
              <a:ea typeface="Lato"/>
              <a:cs typeface="Lato"/>
              <a:sym typeface="Lato"/>
            </a:endParaRPr>
          </a:p>
          <a:p>
            <a:pPr marL="0" lvl="0" indent="0" algn="l" rtl="0">
              <a:spcBef>
                <a:spcPts val="0"/>
              </a:spcBef>
              <a:spcAft>
                <a:spcPts val="0"/>
              </a:spcAft>
              <a:buNone/>
            </a:pPr>
            <a:endParaRPr sz="1150">
              <a:solidFill>
                <a:schemeClr val="dk1"/>
              </a:solidFill>
              <a:highlight>
                <a:srgbClr val="FFFFFF"/>
              </a:highlight>
              <a:latin typeface="Lato"/>
              <a:ea typeface="Lato"/>
              <a:cs typeface="Lato"/>
              <a:sym typeface="Lato"/>
            </a:endParaRPr>
          </a:p>
          <a:p>
            <a:pPr marL="0" lvl="0" indent="0" algn="l" rtl="0">
              <a:spcBef>
                <a:spcPts val="0"/>
              </a:spcBef>
              <a:spcAft>
                <a:spcPts val="0"/>
              </a:spcAft>
              <a:buNone/>
            </a:pPr>
            <a:r>
              <a:rPr lang="en" sz="1150">
                <a:solidFill>
                  <a:schemeClr val="dk1"/>
                </a:solidFill>
                <a:highlight>
                  <a:srgbClr val="FFFFFF"/>
                </a:highlight>
                <a:latin typeface="Lato"/>
                <a:ea typeface="Lato"/>
                <a:cs typeface="Lato"/>
                <a:sym typeface="Lato"/>
              </a:rPr>
              <a:t>Vanguard and Fidelity - low cost index funds</a:t>
            </a:r>
            <a:endParaRPr sz="1150">
              <a:solidFill>
                <a:schemeClr val="dk1"/>
              </a:solidFill>
              <a:highlight>
                <a:srgbClr val="FFFFFF"/>
              </a:highlight>
              <a:latin typeface="Lato"/>
              <a:ea typeface="Lato"/>
              <a:cs typeface="Lato"/>
              <a:sym typeface="Lato"/>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5b86aa9f54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5b86aa9f5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WCI - </a:t>
            </a:r>
            <a:r>
              <a:rPr lang="en" sz="1150">
                <a:solidFill>
                  <a:schemeClr val="dk1"/>
                </a:solidFill>
                <a:highlight>
                  <a:srgbClr val="FFFFFF"/>
                </a:highlight>
                <a:latin typeface="Lato"/>
                <a:ea typeface="Lato"/>
                <a:cs typeface="Lato"/>
                <a:sym typeface="Lato"/>
              </a:rPr>
              <a:t>The truth is that no one knows which portfolio is going to outperform in the future. You can change all the factors you want — more or less diversification, additional risks/factors, lower costs vs additional risk or diversification, more of this and less of that. Does it matter?  Absolutely. Take a look at </a:t>
            </a:r>
            <a:r>
              <a:rPr lang="en" sz="1150" u="sng">
                <a:solidFill>
                  <a:srgbClr val="2F8CBA"/>
                </a:solidFill>
                <a:highlight>
                  <a:srgbClr val="FFFFFF"/>
                </a:highlight>
                <a:latin typeface="Lato"/>
                <a:ea typeface="Lato"/>
                <a:cs typeface="Lato"/>
                <a:sym typeface="Lato"/>
                <a:hlinkClick r:id="rId3">
                  <a:extLst>
                    <a:ext uri="{A12FA001-AC4F-418D-AE19-62706E023703}">
                      <ahyp:hlinkClr xmlns:ahyp="http://schemas.microsoft.com/office/drawing/2018/hyperlinkcolor" val="tx"/>
                    </a:ext>
                  </a:extLst>
                </a:hlinkClick>
              </a:rPr>
              <a:t>Madsinger's Monthly Report</a:t>
            </a:r>
            <a:r>
              <a:rPr lang="en" sz="1150">
                <a:solidFill>
                  <a:schemeClr val="dk1"/>
                </a:solidFill>
                <a:highlight>
                  <a:srgbClr val="FFFFFF"/>
                </a:highlight>
                <a:latin typeface="Lato"/>
                <a:ea typeface="Lato"/>
                <a:cs typeface="Lato"/>
                <a:sym typeface="Lato"/>
              </a:rPr>
              <a:t> some time, where a </a:t>
            </a:r>
            <a:r>
              <a:rPr lang="en" sz="1150" u="sng">
                <a:solidFill>
                  <a:srgbClr val="2F8CBA"/>
                </a:solidFill>
                <a:highlight>
                  <a:srgbClr val="FFFFFF"/>
                </a:highlight>
                <a:latin typeface="Lato"/>
                <a:ea typeface="Lato"/>
                <a:cs typeface="Lato"/>
                <a:sym typeface="Lato"/>
                <a:hlinkClick r:id="rId4">
                  <a:extLst>
                    <a:ext uri="{A12FA001-AC4F-418D-AE19-62706E023703}">
                      <ahyp:hlinkClr xmlns:ahyp="http://schemas.microsoft.com/office/drawing/2018/hyperlinkcolor" val="tx"/>
                    </a:ext>
                  </a:extLst>
                </a:hlinkClick>
              </a:rPr>
              <a:t>Bogleheads</a:t>
            </a:r>
            <a:r>
              <a:rPr lang="en" sz="1150">
                <a:solidFill>
                  <a:schemeClr val="dk1"/>
                </a:solidFill>
                <a:highlight>
                  <a:srgbClr val="FFFFFF"/>
                </a:highlight>
                <a:latin typeface="Lato"/>
                <a:ea typeface="Lato"/>
                <a:cs typeface="Lato"/>
                <a:sym typeface="Lato"/>
              </a:rPr>
              <a:t> poster has been tracking the returns of a dozen balanced portfolios for the last decade.  But it doesn't matter that much. No diversified portfolio in that report has done better than 1-2% per year more than a similarly risky portfolio over the last 15 years. Now 1-2% does matter, especially over long periods of time, but keep in mind the edge that a very complex portfolio might provide over a very simple one can easily be eaten up by advisory fees, behavioral errors, and poor tax management.</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5a38cf97db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5a38cf97db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3c6e5df5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43c6e5df5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5a38cf97db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5a38cf97db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BDC1C6"/>
                </a:solidFill>
                <a:highlight>
                  <a:srgbClr val="202124"/>
                </a:highlight>
                <a:latin typeface="Roboto"/>
                <a:ea typeface="Roboto"/>
                <a:cs typeface="Roboto"/>
                <a:sym typeface="Roboto"/>
              </a:rPr>
              <a:t>A fiduciary is </a:t>
            </a:r>
            <a:r>
              <a:rPr lang="en" sz="1200" b="1">
                <a:solidFill>
                  <a:srgbClr val="BDC1C6"/>
                </a:solidFill>
                <a:highlight>
                  <a:srgbClr val="202124"/>
                </a:highlight>
                <a:latin typeface="Roboto"/>
                <a:ea typeface="Roboto"/>
                <a:cs typeface="Roboto"/>
                <a:sym typeface="Roboto"/>
              </a:rPr>
              <a:t>a person or organization that acts on behalf of another person or persons, putting their clients' interests ahead of their own, with a duty to preserve good faith and trust</a:t>
            </a:r>
            <a:r>
              <a:rPr lang="en" sz="1200">
                <a:solidFill>
                  <a:srgbClr val="BDC1C6"/>
                </a:solidFill>
                <a:highlight>
                  <a:srgbClr val="202124"/>
                </a:highlight>
                <a:latin typeface="Roboto"/>
                <a:ea typeface="Roboto"/>
                <a:cs typeface="Roboto"/>
                <a:sym typeface="Roboto"/>
              </a:rPr>
              <a:t>. Being a fiduciary thus requires being bound both legally and ethically to act in the other's best interests- Investopedia</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https://www.whitecoatinvestor.com/how-i-would-choose-a-financial-adviser/</a:t>
            </a:r>
            <a:endParaRPr/>
          </a:p>
          <a:p>
            <a:pPr marL="0" lvl="0" indent="0" algn="l" rtl="0">
              <a:spcBef>
                <a:spcPts val="0"/>
              </a:spcBef>
              <a:spcAft>
                <a:spcPts val="0"/>
              </a:spcAft>
              <a:buNone/>
            </a:pPr>
            <a:r>
              <a:rPr lang="en" u="sng">
                <a:solidFill>
                  <a:schemeClr val="hlink"/>
                </a:solidFill>
                <a:hlinkClick r:id="rId4"/>
              </a:rPr>
              <a:t>https://www.whitecoatinvestor.com/12-things-you-should-know-about-choosing-a-financial-adviser/</a:t>
            </a:r>
            <a:endParaRPr/>
          </a:p>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5a38cf97db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5a38cf97d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5b86aa9f54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5b86aa9f5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50">
                <a:solidFill>
                  <a:schemeClr val="dk1"/>
                </a:solidFill>
                <a:highlight>
                  <a:srgbClr val="FFFFFF"/>
                </a:highlight>
                <a:latin typeface="Lato"/>
                <a:ea typeface="Lato"/>
                <a:cs typeface="Lato"/>
                <a:sym typeface="Lato"/>
              </a:rPr>
              <a:t>Disability -  insurance companies will allow you to buy enough insurance to replace 60 percent of your gross income, up to about $20,000 a month</a:t>
            </a:r>
            <a:endParaRPr sz="1150">
              <a:solidFill>
                <a:schemeClr val="dk1"/>
              </a:solidFill>
              <a:highlight>
                <a:srgbClr val="FFFFFF"/>
              </a:highlight>
              <a:latin typeface="Lato"/>
              <a:ea typeface="Lato"/>
              <a:cs typeface="Lato"/>
              <a:sym typeface="Lato"/>
            </a:endParaRPr>
          </a:p>
          <a:p>
            <a:pPr marL="0" lvl="0" indent="0" algn="l" rtl="0">
              <a:spcBef>
                <a:spcPts val="800"/>
              </a:spcBef>
              <a:spcAft>
                <a:spcPts val="0"/>
              </a:spcAft>
              <a:buNone/>
            </a:pPr>
            <a:endParaRPr sz="1050">
              <a:solidFill>
                <a:srgbClr val="BDC1C6"/>
              </a:solidFill>
              <a:highlight>
                <a:srgbClr val="202124"/>
              </a:highlight>
              <a:latin typeface="Roboto"/>
              <a:ea typeface="Roboto"/>
              <a:cs typeface="Roboto"/>
              <a:sym typeface="Roboto"/>
            </a:endParaRPr>
          </a:p>
          <a:p>
            <a:pPr marL="0" lvl="0" indent="0" algn="l" rtl="0">
              <a:spcBef>
                <a:spcPts val="0"/>
              </a:spcBef>
              <a:spcAft>
                <a:spcPts val="0"/>
              </a:spcAft>
              <a:buNone/>
            </a:pPr>
            <a:endParaRPr sz="1050">
              <a:solidFill>
                <a:srgbClr val="BDC1C6"/>
              </a:solidFill>
              <a:highlight>
                <a:srgbClr val="202124"/>
              </a:highlight>
              <a:latin typeface="Roboto"/>
              <a:ea typeface="Roboto"/>
              <a:cs typeface="Roboto"/>
              <a:sym typeface="Roboto"/>
            </a:endParaRPr>
          </a:p>
          <a:p>
            <a:pPr marL="0" lvl="0" indent="0" algn="l" rtl="0">
              <a:spcBef>
                <a:spcPts val="0"/>
              </a:spcBef>
              <a:spcAft>
                <a:spcPts val="0"/>
              </a:spcAft>
              <a:buNone/>
            </a:pPr>
            <a:r>
              <a:rPr lang="en" sz="1050">
                <a:solidFill>
                  <a:srgbClr val="BDC1C6"/>
                </a:solidFill>
                <a:highlight>
                  <a:srgbClr val="202124"/>
                </a:highlight>
                <a:latin typeface="Roboto"/>
                <a:ea typeface="Roboto"/>
                <a:cs typeface="Roboto"/>
                <a:sym typeface="Roboto"/>
              </a:rPr>
              <a:t>Servicemembers' Group Life Insurance (SGLI) is low-cost term insurance for members of the uniformed services. SGLI is a group life insurance policy purchased by the Department of Veterans Affairs (VA) from a commercial life insurance company. SGLI coverage is available in $50,000 increments up to the maximum amount of $400,000. Servicemembers are automatically insured for the maximum coverage amount of $400,000 unless they decline coverage or elect a reduced amount. SGLI members have two options available to them upon release from service. They can convert their full-time SGLI coverage to renewable term insurance under the Veterans' Group Life Insurance (VGLI) program or to a permanent plan of insurance with one of the participating commercial insurance companies.</a:t>
            </a:r>
            <a:endParaRPr sz="1050">
              <a:solidFill>
                <a:srgbClr val="BDC1C6"/>
              </a:solidFill>
              <a:highlight>
                <a:srgbClr val="202124"/>
              </a:highlight>
              <a:latin typeface="Roboto"/>
              <a:ea typeface="Roboto"/>
              <a:cs typeface="Roboto"/>
              <a:sym typeface="Roboto"/>
            </a:endParaRPr>
          </a:p>
          <a:p>
            <a:pPr marL="0" lvl="0" indent="0" algn="l" rtl="0">
              <a:spcBef>
                <a:spcPts val="0"/>
              </a:spcBef>
              <a:spcAft>
                <a:spcPts val="0"/>
              </a:spcAft>
              <a:buNone/>
            </a:pPr>
            <a:endParaRPr sz="1050">
              <a:solidFill>
                <a:srgbClr val="BDC1C6"/>
              </a:solidFill>
              <a:highlight>
                <a:srgbClr val="202124"/>
              </a:highlight>
              <a:latin typeface="Roboto"/>
              <a:ea typeface="Roboto"/>
              <a:cs typeface="Roboto"/>
              <a:sym typeface="Roboto"/>
            </a:endParaRPr>
          </a:p>
          <a:p>
            <a:pPr marL="0" lvl="0" indent="0" algn="l" rtl="0">
              <a:lnSpc>
                <a:spcPct val="115000"/>
              </a:lnSpc>
              <a:spcBef>
                <a:spcPts val="0"/>
              </a:spcBef>
              <a:spcAft>
                <a:spcPts val="0"/>
              </a:spcAft>
              <a:buNone/>
            </a:pPr>
            <a:r>
              <a:rPr lang="en" sz="1150">
                <a:solidFill>
                  <a:schemeClr val="dk1"/>
                </a:solidFill>
                <a:highlight>
                  <a:srgbClr val="FFFFFF"/>
                </a:highlight>
                <a:latin typeface="Lato"/>
                <a:ea typeface="Lato"/>
                <a:cs typeface="Lato"/>
                <a:sym typeface="Lato"/>
              </a:rPr>
              <a:t>Term life insurance is a fantastic option if you’re the primary breadwinner in your household. Even stay-at-home parents may buy it, given how expensive their service to the family would be to replace. You should consider it if you’re a younger doc at the beginning of your career so you can protect your beneficiaries when you haven’t saved much yet in terms of retirement assets. Term life insurance is also typically more affordable when you are younger and likely healthier.</a:t>
            </a:r>
            <a:endParaRPr sz="1150">
              <a:solidFill>
                <a:schemeClr val="dk1"/>
              </a:solidFill>
              <a:highlight>
                <a:srgbClr val="FFFFFF"/>
              </a:highlight>
              <a:latin typeface="Lato"/>
              <a:ea typeface="Lato"/>
              <a:cs typeface="Lato"/>
              <a:sym typeface="Lato"/>
            </a:endParaRPr>
          </a:p>
          <a:p>
            <a:pPr marL="0" lvl="0" indent="0" algn="l" rtl="0">
              <a:lnSpc>
                <a:spcPct val="115000"/>
              </a:lnSpc>
              <a:spcBef>
                <a:spcPts val="800"/>
              </a:spcBef>
              <a:spcAft>
                <a:spcPts val="0"/>
              </a:spcAft>
              <a:buNone/>
            </a:pPr>
            <a:r>
              <a:rPr lang="en" sz="1150">
                <a:solidFill>
                  <a:schemeClr val="dk1"/>
                </a:solidFill>
                <a:highlight>
                  <a:srgbClr val="FFFFFF"/>
                </a:highlight>
                <a:latin typeface="Lato"/>
                <a:ea typeface="Lato"/>
                <a:cs typeface="Lato"/>
                <a:sym typeface="Lato"/>
              </a:rPr>
              <a:t>A physician's goal should be to get term life insurance for a certain period of time. Once that time frame expires, they hopefully would be financially independent. Therefore, that doc wouldn't need life insurance anymore anyway.</a:t>
            </a:r>
            <a:endParaRPr sz="1150">
              <a:solidFill>
                <a:schemeClr val="dk1"/>
              </a:solidFill>
              <a:highlight>
                <a:srgbClr val="FFFFFF"/>
              </a:highlight>
              <a:latin typeface="Lato"/>
              <a:ea typeface="Lato"/>
              <a:cs typeface="Lato"/>
              <a:sym typeface="Lato"/>
            </a:endParaRPr>
          </a:p>
          <a:p>
            <a:pPr marL="0" lvl="0" indent="0" algn="l" rtl="0">
              <a:spcBef>
                <a:spcPts val="800"/>
              </a:spcBef>
              <a:spcAft>
                <a:spcPts val="0"/>
              </a:spcAft>
              <a:buNone/>
            </a:pPr>
            <a:endParaRPr sz="1050">
              <a:solidFill>
                <a:srgbClr val="BDC1C6"/>
              </a:solidFill>
              <a:highlight>
                <a:srgbClr val="202124"/>
              </a:highlight>
              <a:latin typeface="Roboto"/>
              <a:ea typeface="Roboto"/>
              <a:cs typeface="Roboto"/>
              <a:sym typeface="Roboto"/>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49c9c838c5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49c9c838c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49c9c838c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49c9c838c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Concept of enough money (whatever that means to you) to feel free to make decisions about your work</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3e469b8e12_0_6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3e469b8e12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5b86aa9f54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5b86aa9f5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a38cf97db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5a38cf97d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a38cf97db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a38cf97d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5b86aa9f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5b86aa9f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Standard &amp; Poor’s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2018 FINRA study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Analysis from JP Morgan Chase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2017 Career builder survey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2019 survey</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FINRA investor education foundation</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ellevest.com/magazine/disrupt-money/closing-the-gender-wealth-gap#:~:text=(One%20analysis%20from%202021%20that,a%20man%27s%20median%20household%20wealth.)"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investor.vanguard.com/tools-calculators/retirement-income-calculator"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www.personalcapital.com/financial-software/retirement-planner" TargetMode="External"/><Relationship Id="rId4" Type="http://schemas.openxmlformats.org/officeDocument/2006/relationships/hyperlink" Target="https://www.nerdwallet.com/investing/retirement-calculator"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militarypay.defense.gov/Calculators/BRS/"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whitecoatinvestor.com/150-portfolios-better-than-yours/"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hyperlink" Target="https://www.gao.gov/assets/gao-20-165.pdf" TargetMode="External"/><Relationship Id="rId3" Type="http://schemas.openxmlformats.org/officeDocument/2006/relationships/hyperlink" Target="https://www.iwillteachyoutoberich.com/" TargetMode="External"/><Relationship Id="rId7" Type="http://schemas.openxmlformats.org/officeDocument/2006/relationships/hyperlink" Target="https://www.physicianonfire.com/"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hyperlink" Target="https://mccareer.org/" TargetMode="External"/><Relationship Id="rId5" Type="http://schemas.openxmlformats.org/officeDocument/2006/relationships/hyperlink" Target="https://financialresidency.com/" TargetMode="External"/><Relationship Id="rId4" Type="http://schemas.openxmlformats.org/officeDocument/2006/relationships/hyperlink" Target="https://www.whitecoatinvestor.com/"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700"/>
              <a:t>What’s A Roth?</a:t>
            </a:r>
            <a:endParaRPr sz="4700"/>
          </a:p>
          <a:p>
            <a:pPr marL="0" lvl="0" indent="0" algn="l" rtl="0">
              <a:spcBef>
                <a:spcPts val="0"/>
              </a:spcBef>
              <a:spcAft>
                <a:spcPts val="0"/>
              </a:spcAft>
              <a:buNone/>
            </a:pPr>
            <a:r>
              <a:rPr lang="en" sz="2055"/>
              <a:t>Medicine, the Military, &amp; Your Money</a:t>
            </a:r>
            <a:endParaRPr sz="2055"/>
          </a:p>
        </p:txBody>
      </p:sp>
      <p:sp>
        <p:nvSpPr>
          <p:cNvPr id="135" name="Google Shape;135;p13"/>
          <p:cNvSpPr txBox="1">
            <a:spLocks noGrp="1"/>
          </p:cNvSpPr>
          <p:nvPr>
            <p:ph type="subTitle" idx="1"/>
          </p:nvPr>
        </p:nvSpPr>
        <p:spPr>
          <a:xfrm>
            <a:off x="5083950" y="3924925"/>
            <a:ext cx="3470700" cy="7851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Meredith L. Olsen, MD</a:t>
            </a:r>
            <a:endParaRPr/>
          </a:p>
          <a:p>
            <a:pPr marL="0" lvl="0" indent="0" algn="l" rtl="0">
              <a:spcBef>
                <a:spcPts val="0"/>
              </a:spcBef>
              <a:spcAft>
                <a:spcPts val="0"/>
              </a:spcAft>
              <a:buNone/>
            </a:pPr>
            <a:r>
              <a:rPr lang="en"/>
              <a:t>LCDR MC(FS/FMF) USN</a:t>
            </a:r>
            <a:endParaRPr/>
          </a:p>
          <a:p>
            <a:pPr marL="0" lvl="0" indent="0" algn="l" rtl="0">
              <a:spcBef>
                <a:spcPts val="0"/>
              </a:spcBef>
              <a:spcAft>
                <a:spcPts val="0"/>
              </a:spcAft>
              <a:buNone/>
            </a:pPr>
            <a:r>
              <a:rPr lang="en"/>
              <a:t>Critical Care Medicine Fellow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American Financial Literacy</a:t>
            </a:r>
            <a:endParaRPr/>
          </a:p>
        </p:txBody>
      </p:sp>
      <p:sp>
        <p:nvSpPr>
          <p:cNvPr id="189" name="Google Shape;189;p22"/>
          <p:cNvSpPr txBox="1">
            <a:spLocks noGrp="1"/>
          </p:cNvSpPr>
          <p:nvPr>
            <p:ph type="body" idx="1"/>
          </p:nvPr>
        </p:nvSpPr>
        <p:spPr>
          <a:xfrm>
            <a:off x="1052400" y="1307850"/>
            <a:ext cx="7284000" cy="2911200"/>
          </a:xfrm>
          <a:prstGeom prst="rect">
            <a:avLst/>
          </a:prstGeom>
        </p:spPr>
        <p:txBody>
          <a:bodyPr spcFirstLastPara="1" wrap="square" lIns="91425" tIns="91425" rIns="91425" bIns="91425" anchor="t" anchorCtr="0">
            <a:noAutofit/>
          </a:bodyPr>
          <a:lstStyle/>
          <a:p>
            <a:pPr marL="457200" lvl="0" indent="-361950" algn="l" rtl="0">
              <a:lnSpc>
                <a:spcPct val="150000"/>
              </a:lnSpc>
              <a:spcBef>
                <a:spcPts val="0"/>
              </a:spcBef>
              <a:spcAft>
                <a:spcPts val="0"/>
              </a:spcAft>
              <a:buSzPts val="2100"/>
              <a:buChar char="●"/>
            </a:pPr>
            <a:r>
              <a:rPr lang="en" sz="2100"/>
              <a:t>27 states scored a C, D, or F for high school financial literacy</a:t>
            </a:r>
            <a:endParaRPr sz="2100"/>
          </a:p>
          <a:p>
            <a:pPr marL="457200" lvl="0" indent="-361950" algn="l" rtl="0">
              <a:lnSpc>
                <a:spcPct val="150000"/>
              </a:lnSpc>
              <a:spcBef>
                <a:spcPts val="0"/>
              </a:spcBef>
              <a:spcAft>
                <a:spcPts val="0"/>
              </a:spcAft>
              <a:buSzPts val="2100"/>
              <a:buChar char="●"/>
            </a:pPr>
            <a:r>
              <a:rPr lang="en" sz="2100"/>
              <a:t>54% of millennials are concerned about student loans</a:t>
            </a:r>
            <a:endParaRPr sz="2100"/>
          </a:p>
          <a:p>
            <a:pPr marL="457200" lvl="0" indent="-361950" algn="l" rtl="0">
              <a:lnSpc>
                <a:spcPct val="150000"/>
              </a:lnSpc>
              <a:spcBef>
                <a:spcPts val="0"/>
              </a:spcBef>
              <a:spcAft>
                <a:spcPts val="0"/>
              </a:spcAft>
              <a:buSzPts val="2100"/>
              <a:buChar char="●"/>
            </a:pPr>
            <a:r>
              <a:rPr lang="en" sz="2100"/>
              <a:t>60% of adults had credit card debt in the last year</a:t>
            </a:r>
            <a:endParaRPr sz="2100"/>
          </a:p>
          <a:p>
            <a:pPr marL="457200" lvl="0" indent="-361950" algn="l" rtl="0">
              <a:lnSpc>
                <a:spcPct val="150000"/>
              </a:lnSpc>
              <a:spcBef>
                <a:spcPts val="0"/>
              </a:spcBef>
              <a:spcAft>
                <a:spcPts val="0"/>
              </a:spcAft>
              <a:buSzPts val="2100"/>
              <a:buChar char="●"/>
            </a:pPr>
            <a:r>
              <a:rPr lang="en" sz="2100"/>
              <a:t>Four in five adults experience barriers to home ownership</a:t>
            </a:r>
            <a:endParaRPr sz="2100"/>
          </a:p>
          <a:p>
            <a:pPr marL="457200" lvl="0" indent="-361950" algn="l" rtl="0">
              <a:lnSpc>
                <a:spcPct val="150000"/>
              </a:lnSpc>
              <a:spcBef>
                <a:spcPts val="0"/>
              </a:spcBef>
              <a:spcAft>
                <a:spcPts val="0"/>
              </a:spcAft>
              <a:buSzPts val="2100"/>
              <a:buChar char="●"/>
            </a:pPr>
            <a:r>
              <a:rPr lang="en" sz="2100"/>
              <a:t>Fewer than one in five adults is confident in their savings</a:t>
            </a:r>
            <a:endParaRPr sz="2100"/>
          </a:p>
        </p:txBody>
      </p:sp>
      <p:sp>
        <p:nvSpPr>
          <p:cNvPr id="190" name="Google Shape;190;p22"/>
          <p:cNvSpPr txBox="1"/>
          <p:nvPr/>
        </p:nvSpPr>
        <p:spPr>
          <a:xfrm>
            <a:off x="6144000" y="4851000"/>
            <a:ext cx="3000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https://www.opploans.com/oppu/articles/statistics-financial-literacy/</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Mind the Gaps</a:t>
            </a:r>
            <a:endParaRPr/>
          </a:p>
        </p:txBody>
      </p:sp>
      <p:sp>
        <p:nvSpPr>
          <p:cNvPr id="196" name="Google Shape;196;p23"/>
          <p:cNvSpPr txBox="1">
            <a:spLocks noGrp="1"/>
          </p:cNvSpPr>
          <p:nvPr>
            <p:ph type="body" idx="1"/>
          </p:nvPr>
        </p:nvSpPr>
        <p:spPr>
          <a:xfrm>
            <a:off x="1297500" y="13078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The Wage Gap:</a:t>
            </a:r>
            <a:endParaRPr sz="2200"/>
          </a:p>
          <a:p>
            <a:pPr marL="457200" lvl="0" indent="-368300" algn="l" rtl="0">
              <a:spcBef>
                <a:spcPts val="1200"/>
              </a:spcBef>
              <a:spcAft>
                <a:spcPts val="0"/>
              </a:spcAft>
              <a:buSzPts val="2200"/>
              <a:buChar char="●"/>
            </a:pPr>
            <a:r>
              <a:rPr lang="en" sz="2200"/>
              <a:t>Women overall make 83 cents to every dollar a man makes</a:t>
            </a:r>
            <a:endParaRPr sz="2200"/>
          </a:p>
          <a:p>
            <a:pPr marL="457200" lvl="0" indent="-368300" algn="l" rtl="0">
              <a:spcBef>
                <a:spcPts val="0"/>
              </a:spcBef>
              <a:spcAft>
                <a:spcPts val="0"/>
              </a:spcAft>
              <a:buSzPts val="2200"/>
              <a:buChar char="●"/>
            </a:pPr>
            <a:r>
              <a:rPr lang="en" sz="2200"/>
              <a:t>This is worse for women of color:</a:t>
            </a:r>
            <a:endParaRPr sz="2200"/>
          </a:p>
          <a:p>
            <a:pPr marL="914400" lvl="1" indent="-355600" algn="l" rtl="0">
              <a:spcBef>
                <a:spcPts val="0"/>
              </a:spcBef>
              <a:spcAft>
                <a:spcPts val="0"/>
              </a:spcAft>
              <a:buSzPts val="2000"/>
              <a:buChar char="○"/>
            </a:pPr>
            <a:r>
              <a:rPr lang="en" sz="2000"/>
              <a:t>Black women: 64 cents</a:t>
            </a:r>
            <a:endParaRPr sz="2000"/>
          </a:p>
          <a:p>
            <a:pPr marL="914400" lvl="1" indent="-355600" algn="l" rtl="0">
              <a:spcBef>
                <a:spcPts val="0"/>
              </a:spcBef>
              <a:spcAft>
                <a:spcPts val="0"/>
              </a:spcAft>
              <a:buSzPts val="2000"/>
              <a:buChar char="○"/>
            </a:pPr>
            <a:r>
              <a:rPr lang="en" sz="2000"/>
              <a:t>Native American women: 60 cents</a:t>
            </a:r>
            <a:endParaRPr sz="2000"/>
          </a:p>
          <a:p>
            <a:pPr marL="914400" lvl="1" indent="-355600" algn="l" rtl="0">
              <a:spcBef>
                <a:spcPts val="0"/>
              </a:spcBef>
              <a:spcAft>
                <a:spcPts val="0"/>
              </a:spcAft>
              <a:buSzPts val="2000"/>
              <a:buChar char="○"/>
            </a:pPr>
            <a:r>
              <a:rPr lang="en" sz="2000"/>
              <a:t>Latinas: 57 cents</a:t>
            </a:r>
            <a:endParaRPr sz="2000"/>
          </a:p>
          <a:p>
            <a:pPr marL="914400" lvl="1" indent="-355600" algn="l" rtl="0">
              <a:spcBef>
                <a:spcPts val="0"/>
              </a:spcBef>
              <a:spcAft>
                <a:spcPts val="0"/>
              </a:spcAft>
              <a:buSzPts val="2000"/>
              <a:buChar char="○"/>
            </a:pPr>
            <a:r>
              <a:rPr lang="en" sz="2000"/>
              <a:t>AAPI women: 50-90 cents</a:t>
            </a:r>
            <a:endParaRPr sz="2000"/>
          </a:p>
          <a:p>
            <a:pPr marL="0" lvl="0" indent="0" algn="l" rtl="0">
              <a:spcBef>
                <a:spcPts val="1200"/>
              </a:spcBef>
              <a:spcAft>
                <a:spcPts val="1200"/>
              </a:spcAft>
              <a:buNone/>
            </a:pPr>
            <a:endParaRPr sz="2200"/>
          </a:p>
        </p:txBody>
      </p:sp>
      <p:sp>
        <p:nvSpPr>
          <p:cNvPr id="197" name="Google Shape;197;p23"/>
          <p:cNvSpPr txBox="1"/>
          <p:nvPr/>
        </p:nvSpPr>
        <p:spPr>
          <a:xfrm>
            <a:off x="6144000" y="4866600"/>
            <a:ext cx="30000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https://www.ellevest.com/magazine/disrupt-money/closing-the-gender-pay-gap</a:t>
            </a:r>
            <a:endParaRPr sz="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Mind the Gaps</a:t>
            </a:r>
            <a:endParaRPr/>
          </a:p>
        </p:txBody>
      </p:sp>
      <p:sp>
        <p:nvSpPr>
          <p:cNvPr id="203" name="Google Shape;203;p24"/>
          <p:cNvSpPr txBox="1">
            <a:spLocks noGrp="1"/>
          </p:cNvSpPr>
          <p:nvPr>
            <p:ph type="body" idx="1"/>
          </p:nvPr>
        </p:nvSpPr>
        <p:spPr>
          <a:xfrm>
            <a:off x="1297500" y="1247300"/>
            <a:ext cx="7038900" cy="32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The Wealth Gap:  Not how much women </a:t>
            </a:r>
            <a:r>
              <a:rPr lang="en" sz="2200" i="1"/>
              <a:t>make</a:t>
            </a:r>
            <a:r>
              <a:rPr lang="en" sz="2200"/>
              <a:t> compared to men, but how much they </a:t>
            </a:r>
            <a:r>
              <a:rPr lang="en" sz="2200" i="1"/>
              <a:t>own and keep</a:t>
            </a:r>
            <a:r>
              <a:rPr lang="en" sz="2200"/>
              <a:t>.  How much they</a:t>
            </a:r>
            <a:r>
              <a:rPr lang="en" sz="2200" i="1"/>
              <a:t> have</a:t>
            </a:r>
            <a:r>
              <a:rPr lang="en" sz="2200"/>
              <a:t>.</a:t>
            </a:r>
            <a:endParaRPr sz="2200"/>
          </a:p>
          <a:p>
            <a:pPr marL="457200" lvl="0" indent="-368300" algn="l" rtl="0">
              <a:spcBef>
                <a:spcPts val="1200"/>
              </a:spcBef>
              <a:spcAft>
                <a:spcPts val="0"/>
              </a:spcAft>
              <a:buSzPts val="2200"/>
              <a:buChar char="●"/>
            </a:pPr>
            <a:r>
              <a:rPr lang="en" sz="2200"/>
              <a:t>For every dollar a white man owns, women overall own 32 cents.  </a:t>
            </a:r>
            <a:endParaRPr sz="2200"/>
          </a:p>
          <a:p>
            <a:pPr marL="457200" lvl="0" indent="-368300" algn="l" rtl="0">
              <a:spcBef>
                <a:spcPts val="0"/>
              </a:spcBef>
              <a:spcAft>
                <a:spcPts val="0"/>
              </a:spcAft>
              <a:buSzPts val="2200"/>
              <a:buChar char="●"/>
            </a:pPr>
            <a:r>
              <a:rPr lang="en" sz="2200"/>
              <a:t>Black and Latinx women own as little as 1 cent.  </a:t>
            </a:r>
            <a:endParaRPr sz="2200"/>
          </a:p>
          <a:p>
            <a:pPr marL="0" lvl="0" indent="0" algn="l" rtl="0">
              <a:spcBef>
                <a:spcPts val="1200"/>
              </a:spcBef>
              <a:spcAft>
                <a:spcPts val="0"/>
              </a:spcAft>
              <a:buNone/>
            </a:pPr>
            <a:endParaRPr sz="2200"/>
          </a:p>
          <a:p>
            <a:pPr marL="0" lvl="0" indent="0" algn="l" rtl="0">
              <a:spcBef>
                <a:spcPts val="1200"/>
              </a:spcBef>
              <a:spcAft>
                <a:spcPts val="1200"/>
              </a:spcAft>
              <a:buNone/>
            </a:pPr>
            <a:endParaRPr sz="2200"/>
          </a:p>
        </p:txBody>
      </p:sp>
      <p:sp>
        <p:nvSpPr>
          <p:cNvPr id="204" name="Google Shape;204;p24"/>
          <p:cNvSpPr txBox="1"/>
          <p:nvPr/>
        </p:nvSpPr>
        <p:spPr>
          <a:xfrm>
            <a:off x="6144000" y="480480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t>https://www.ellevest.com/magazine/disrupt-money/closing-the-gender-wealth-gap#:~:text=(One%20analysis%20from%202021%20that,a%20man%27s%20median%20household%20wealth.)</a:t>
            </a:r>
            <a:endParaRPr sz="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Mind the Gaps</a:t>
            </a:r>
            <a:endParaRPr/>
          </a:p>
        </p:txBody>
      </p:sp>
      <p:sp>
        <p:nvSpPr>
          <p:cNvPr id="210" name="Google Shape;210;p25"/>
          <p:cNvSpPr txBox="1">
            <a:spLocks noGrp="1"/>
          </p:cNvSpPr>
          <p:nvPr>
            <p:ph type="body" idx="1"/>
          </p:nvPr>
        </p:nvSpPr>
        <p:spPr>
          <a:xfrm>
            <a:off x="603125" y="1567550"/>
            <a:ext cx="3403200" cy="291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200"/>
              <a:t>Why?</a:t>
            </a:r>
            <a:endParaRPr sz="2200"/>
          </a:p>
          <a:p>
            <a:pPr marL="457200" lvl="0" indent="-368300" algn="l" rtl="0">
              <a:spcBef>
                <a:spcPts val="1200"/>
              </a:spcBef>
              <a:spcAft>
                <a:spcPts val="0"/>
              </a:spcAft>
              <a:buSzPts val="2200"/>
              <a:buChar char="●"/>
            </a:pPr>
            <a:r>
              <a:rPr lang="en" sz="2200"/>
              <a:t>The wage gap</a:t>
            </a:r>
            <a:endParaRPr sz="2200"/>
          </a:p>
          <a:p>
            <a:pPr marL="457200" lvl="0" indent="-368300" algn="l" rtl="0">
              <a:spcBef>
                <a:spcPts val="0"/>
              </a:spcBef>
              <a:spcAft>
                <a:spcPts val="0"/>
              </a:spcAft>
              <a:buSzPts val="2200"/>
              <a:buChar char="●"/>
            </a:pPr>
            <a:r>
              <a:rPr lang="en" sz="2200"/>
              <a:t>Workforce time</a:t>
            </a:r>
            <a:endParaRPr sz="2200"/>
          </a:p>
          <a:p>
            <a:pPr marL="457200" lvl="0" indent="-368300" algn="l" rtl="0">
              <a:spcBef>
                <a:spcPts val="0"/>
              </a:spcBef>
              <a:spcAft>
                <a:spcPts val="0"/>
              </a:spcAft>
              <a:buSzPts val="2200"/>
              <a:buChar char="●"/>
            </a:pPr>
            <a:r>
              <a:rPr lang="en" sz="2200"/>
              <a:t>The investing gap</a:t>
            </a:r>
            <a:endParaRPr sz="2200"/>
          </a:p>
          <a:p>
            <a:pPr marL="457200" lvl="0" indent="-368300" algn="l" rtl="0">
              <a:spcBef>
                <a:spcPts val="0"/>
              </a:spcBef>
              <a:spcAft>
                <a:spcPts val="0"/>
              </a:spcAft>
              <a:buSzPts val="2200"/>
              <a:buChar char="●"/>
            </a:pPr>
            <a:r>
              <a:rPr lang="en" sz="2200"/>
              <a:t>The debt gap</a:t>
            </a:r>
            <a:endParaRPr sz="2200"/>
          </a:p>
          <a:p>
            <a:pPr marL="457200" lvl="0" indent="-368300" algn="l" rtl="0">
              <a:spcBef>
                <a:spcPts val="0"/>
              </a:spcBef>
              <a:spcAft>
                <a:spcPts val="0"/>
              </a:spcAft>
              <a:buSzPts val="2200"/>
              <a:buChar char="●"/>
            </a:pPr>
            <a:r>
              <a:rPr lang="en" sz="2200"/>
              <a:t>The pink tax</a:t>
            </a:r>
            <a:endParaRPr sz="2200"/>
          </a:p>
          <a:p>
            <a:pPr marL="457200" lvl="0" indent="-368300" algn="l" rtl="0">
              <a:spcBef>
                <a:spcPts val="0"/>
              </a:spcBef>
              <a:spcAft>
                <a:spcPts val="0"/>
              </a:spcAft>
              <a:buSzPts val="2200"/>
              <a:buChar char="●"/>
            </a:pPr>
            <a:r>
              <a:rPr lang="en" sz="2200"/>
              <a:t>She-cession</a:t>
            </a:r>
            <a:endParaRPr sz="2200"/>
          </a:p>
        </p:txBody>
      </p:sp>
      <p:sp>
        <p:nvSpPr>
          <p:cNvPr id="211" name="Google Shape;211;p25"/>
          <p:cNvSpPr txBox="1"/>
          <p:nvPr/>
        </p:nvSpPr>
        <p:spPr>
          <a:xfrm>
            <a:off x="6144000" y="47742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u="sng">
                <a:solidFill>
                  <a:schemeClr val="hlink"/>
                </a:solidFill>
                <a:hlinkClick r:id="rId3"/>
              </a:rPr>
              <a:t>https://www.ellevest.com/magazine/disrupt-money/closing-the-gender-wealth-gap#:~:text=(One%20analysis%20from%202021%20that,a%20man%27s%20median%20household%20wealth.)</a:t>
            </a:r>
            <a:endParaRPr sz="400"/>
          </a:p>
          <a:p>
            <a:pPr marL="0" lvl="0" indent="0" algn="l" rtl="0">
              <a:spcBef>
                <a:spcPts val="0"/>
              </a:spcBef>
              <a:spcAft>
                <a:spcPts val="0"/>
              </a:spcAft>
              <a:buNone/>
            </a:pPr>
            <a:r>
              <a:rPr lang="en" sz="400"/>
              <a:t>https://s.wsj.net/public/resources/images/ON-CM721_201804_NS_20180418134459.png</a:t>
            </a:r>
            <a:endParaRPr sz="400"/>
          </a:p>
        </p:txBody>
      </p:sp>
      <p:pic>
        <p:nvPicPr>
          <p:cNvPr id="212" name="Google Shape;212;p25"/>
          <p:cNvPicPr preferRelativeResize="0"/>
          <p:nvPr/>
        </p:nvPicPr>
        <p:blipFill>
          <a:blip r:embed="rId4">
            <a:alphaModFix/>
          </a:blip>
          <a:stretch>
            <a:fillRect/>
          </a:stretch>
        </p:blipFill>
        <p:spPr>
          <a:xfrm>
            <a:off x="3343275" y="1125737"/>
            <a:ext cx="5723576" cy="35633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6"/>
          <p:cNvPicPr preferRelativeResize="0"/>
          <p:nvPr/>
        </p:nvPicPr>
        <p:blipFill>
          <a:blip r:embed="rId3">
            <a:alphaModFix/>
          </a:blip>
          <a:stretch>
            <a:fillRect/>
          </a:stretch>
        </p:blipFill>
        <p:spPr>
          <a:xfrm>
            <a:off x="1097526" y="206950"/>
            <a:ext cx="6948949" cy="4729599"/>
          </a:xfrm>
          <a:prstGeom prst="rect">
            <a:avLst/>
          </a:prstGeom>
          <a:noFill/>
          <a:ln>
            <a:noFill/>
          </a:ln>
        </p:spPr>
      </p:pic>
      <p:sp>
        <p:nvSpPr>
          <p:cNvPr id="218" name="Google Shape;218;p26"/>
          <p:cNvSpPr txBox="1"/>
          <p:nvPr/>
        </p:nvSpPr>
        <p:spPr>
          <a:xfrm>
            <a:off x="6144000" y="4912500"/>
            <a:ext cx="3000000" cy="2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a:t>https://img.medscapestatic.com/pi/features/slideshow-slide/2022-compensation-overview-6015043/fig7.png?resize=650:*</a:t>
            </a:r>
            <a:endParaRPr sz="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7"/>
          <p:cNvPicPr preferRelativeResize="0"/>
          <p:nvPr/>
        </p:nvPicPr>
        <p:blipFill>
          <a:blip r:embed="rId3">
            <a:alphaModFix/>
          </a:blip>
          <a:stretch>
            <a:fillRect/>
          </a:stretch>
        </p:blipFill>
        <p:spPr>
          <a:xfrm>
            <a:off x="1017375" y="152400"/>
            <a:ext cx="7109251" cy="4838700"/>
          </a:xfrm>
          <a:prstGeom prst="rect">
            <a:avLst/>
          </a:prstGeom>
          <a:noFill/>
          <a:ln>
            <a:noFill/>
          </a:ln>
        </p:spPr>
      </p:pic>
      <p:sp>
        <p:nvSpPr>
          <p:cNvPr id="224" name="Google Shape;224;p27"/>
          <p:cNvSpPr txBox="1"/>
          <p:nvPr/>
        </p:nvSpPr>
        <p:spPr>
          <a:xfrm>
            <a:off x="6144000" y="4897200"/>
            <a:ext cx="3000000" cy="2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a:t>https://img.medscapestatic.com/pi/features/slideshow-slide/2022-compensation-overview-6015043/fig8.png</a:t>
            </a:r>
            <a:endParaRPr sz="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8"/>
          <p:cNvPicPr preferRelativeResize="0"/>
          <p:nvPr/>
        </p:nvPicPr>
        <p:blipFill>
          <a:blip r:embed="rId3">
            <a:alphaModFix/>
          </a:blip>
          <a:stretch>
            <a:fillRect/>
          </a:stretch>
        </p:blipFill>
        <p:spPr>
          <a:xfrm>
            <a:off x="1017375" y="152400"/>
            <a:ext cx="7109251" cy="4838700"/>
          </a:xfrm>
          <a:prstGeom prst="rect">
            <a:avLst/>
          </a:prstGeom>
          <a:noFill/>
          <a:ln>
            <a:noFill/>
          </a:ln>
        </p:spPr>
      </p:pic>
      <p:sp>
        <p:nvSpPr>
          <p:cNvPr id="230" name="Google Shape;230;p28"/>
          <p:cNvSpPr txBox="1"/>
          <p:nvPr/>
        </p:nvSpPr>
        <p:spPr>
          <a:xfrm>
            <a:off x="6144000" y="4912500"/>
            <a:ext cx="3000000" cy="2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
              <a:t>https://img.medscapestatic.com/pi/features/slideshow-slide/2022-compensation-overview-6015043/fig9.png?resize=650:*</a:t>
            </a:r>
            <a:endParaRPr sz="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Solution</a:t>
            </a:r>
            <a:endParaRPr/>
          </a:p>
        </p:txBody>
      </p:sp>
      <p:sp>
        <p:nvSpPr>
          <p:cNvPr id="236" name="Google Shape;236;p2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EDUCATE YOURSELF ABOUT PERSONAL FINANCE </a:t>
            </a:r>
            <a:endParaRPr sz="1900"/>
          </a:p>
          <a:p>
            <a:pPr marL="0" lvl="0" indent="0" algn="l" rtl="0">
              <a:spcBef>
                <a:spcPts val="1200"/>
              </a:spcBef>
              <a:spcAft>
                <a:spcPts val="0"/>
              </a:spcAft>
              <a:buNone/>
            </a:pPr>
            <a:endParaRPr sz="1900"/>
          </a:p>
          <a:p>
            <a:pPr marL="0" lvl="0" indent="0" algn="l" rtl="0">
              <a:spcBef>
                <a:spcPts val="1200"/>
              </a:spcBef>
              <a:spcAft>
                <a:spcPts val="0"/>
              </a:spcAft>
              <a:buNone/>
            </a:pPr>
            <a:r>
              <a:rPr lang="en" sz="1900"/>
              <a:t>Define Wealth - For YOU</a:t>
            </a:r>
            <a:endParaRPr sz="1900"/>
          </a:p>
          <a:p>
            <a:pPr marL="0" lvl="0" indent="0" algn="l" rtl="0">
              <a:spcBef>
                <a:spcPts val="1200"/>
              </a:spcBef>
              <a:spcAft>
                <a:spcPts val="0"/>
              </a:spcAft>
              <a:buNone/>
            </a:pPr>
            <a:endParaRPr sz="1900"/>
          </a:p>
          <a:p>
            <a:pPr marL="0" lvl="0" indent="0" algn="l" rtl="0">
              <a:spcBef>
                <a:spcPts val="1200"/>
              </a:spcBef>
              <a:spcAft>
                <a:spcPts val="0"/>
              </a:spcAft>
              <a:buNone/>
            </a:pPr>
            <a:r>
              <a:rPr lang="en" sz="1900"/>
              <a:t>Get financially organized</a:t>
            </a:r>
            <a:endParaRPr sz="1900"/>
          </a:p>
          <a:p>
            <a:pPr marL="0" lvl="0" indent="0" algn="l" rtl="0">
              <a:spcBef>
                <a:spcPts val="1200"/>
              </a:spcBef>
              <a:spcAft>
                <a:spcPts val="1200"/>
              </a:spcAft>
              <a:buNone/>
            </a:pP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Foundation:</a:t>
            </a:r>
            <a:endParaRPr/>
          </a:p>
        </p:txBody>
      </p:sp>
      <p:sp>
        <p:nvSpPr>
          <p:cNvPr id="242" name="Google Shape;242;p30"/>
          <p:cNvSpPr txBox="1">
            <a:spLocks noGrp="1"/>
          </p:cNvSpPr>
          <p:nvPr>
            <p:ph type="body" idx="1"/>
          </p:nvPr>
        </p:nvSpPr>
        <p:spPr>
          <a:xfrm>
            <a:off x="1297500" y="1067275"/>
            <a:ext cx="7038900" cy="341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t>Make Money</a:t>
            </a:r>
            <a:endParaRPr sz="3800"/>
          </a:p>
          <a:p>
            <a:pPr marL="0" lvl="0" indent="0" algn="ctr" rtl="0">
              <a:spcBef>
                <a:spcPts val="1200"/>
              </a:spcBef>
              <a:spcAft>
                <a:spcPts val="0"/>
              </a:spcAft>
              <a:buNone/>
            </a:pPr>
            <a:r>
              <a:rPr lang="en" sz="3800"/>
              <a:t>Save a Big Chunk of It</a:t>
            </a:r>
            <a:endParaRPr sz="3800"/>
          </a:p>
          <a:p>
            <a:pPr marL="0" lvl="0" indent="0" algn="ctr" rtl="0">
              <a:spcBef>
                <a:spcPts val="1200"/>
              </a:spcBef>
              <a:spcAft>
                <a:spcPts val="0"/>
              </a:spcAft>
              <a:buNone/>
            </a:pPr>
            <a:r>
              <a:rPr lang="en" sz="3800"/>
              <a:t>Invest it Wisely</a:t>
            </a:r>
            <a:endParaRPr sz="3800"/>
          </a:p>
          <a:p>
            <a:pPr marL="0" lvl="0" indent="0" algn="ctr" rtl="0">
              <a:spcBef>
                <a:spcPts val="1200"/>
              </a:spcBef>
              <a:spcAft>
                <a:spcPts val="0"/>
              </a:spcAft>
              <a:buNone/>
            </a:pPr>
            <a:r>
              <a:rPr lang="en" sz="3800"/>
              <a:t>Protect it from Loss</a:t>
            </a:r>
            <a:endParaRPr sz="3800"/>
          </a:p>
          <a:p>
            <a:pPr marL="0" lvl="0" indent="0" algn="ctr" rtl="0">
              <a:spcBef>
                <a:spcPts val="1200"/>
              </a:spcBef>
              <a:spcAft>
                <a:spcPts val="1200"/>
              </a:spcAft>
              <a:buNone/>
            </a:pPr>
            <a:endParaRPr sz="3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Phase 1:</a:t>
            </a:r>
            <a:endParaRPr/>
          </a:p>
          <a:p>
            <a:pPr marL="0" lvl="0" indent="0" algn="l" rtl="0">
              <a:spcBef>
                <a:spcPts val="0"/>
              </a:spcBef>
              <a:spcAft>
                <a:spcPts val="0"/>
              </a:spcAft>
              <a:buNone/>
            </a:pPr>
            <a:r>
              <a:rPr lang="en"/>
              <a:t>Make Money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Disclaimers</a:t>
            </a:r>
            <a:endParaRPr/>
          </a:p>
        </p:txBody>
      </p:sp>
      <p:sp>
        <p:nvSpPr>
          <p:cNvPr id="141" name="Google Shape;141;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400"/>
          </a:p>
          <a:p>
            <a:pPr marL="0" lvl="0" indent="0" algn="ctr" rtl="0">
              <a:spcBef>
                <a:spcPts val="1200"/>
              </a:spcBef>
              <a:spcAft>
                <a:spcPts val="0"/>
              </a:spcAft>
              <a:buNone/>
            </a:pPr>
            <a:r>
              <a:rPr lang="en" sz="2400"/>
              <a:t>The views expressed are mine alone and do not reflect the official policy or position of the US Navy, Department of Defense or the US Government.</a:t>
            </a:r>
            <a:endParaRPr sz="2400"/>
          </a:p>
          <a:p>
            <a:pPr marL="0" lvl="0" indent="0" algn="l" rtl="0">
              <a:spcBef>
                <a:spcPts val="1200"/>
              </a:spcBef>
              <a:spcAft>
                <a:spcPts val="1200"/>
              </a:spcAft>
              <a:buNone/>
            </a:pP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Job</a:t>
            </a:r>
            <a:endParaRPr/>
          </a:p>
          <a:p>
            <a:pPr marL="0" lvl="0" indent="0" algn="l" rtl="0">
              <a:spcBef>
                <a:spcPts val="0"/>
              </a:spcBef>
              <a:spcAft>
                <a:spcPts val="0"/>
              </a:spcAft>
              <a:buNone/>
            </a:pPr>
            <a:r>
              <a:rPr lang="en" sz="1700"/>
              <a:t>Making Your Money</a:t>
            </a:r>
            <a:endParaRPr sz="1700"/>
          </a:p>
        </p:txBody>
      </p:sp>
      <p:sp>
        <p:nvSpPr>
          <p:cNvPr id="253" name="Google Shape;253;p32"/>
          <p:cNvSpPr txBox="1">
            <a:spLocks noGrp="1"/>
          </p:cNvSpPr>
          <p:nvPr>
            <p:ph type="body" idx="1"/>
          </p:nvPr>
        </p:nvSpPr>
        <p:spPr>
          <a:xfrm>
            <a:off x="1297500" y="1464675"/>
            <a:ext cx="7038900" cy="2911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700"/>
              <a:t>Great news!  You are a highly educated, hard working medical professional!</a:t>
            </a:r>
            <a:endParaRPr sz="3700"/>
          </a:p>
          <a:p>
            <a:pPr marL="457200" lvl="0" indent="0" algn="l" rtl="0">
              <a:spcBef>
                <a:spcPts val="1200"/>
              </a:spcBef>
              <a:spcAft>
                <a:spcPts val="1200"/>
              </a:spcAft>
              <a:buNone/>
            </a:pPr>
            <a:endParaRPr sz="3700"/>
          </a:p>
        </p:txBody>
      </p:sp>
      <p:sp>
        <p:nvSpPr>
          <p:cNvPr id="254" name="Google Shape;254;p32"/>
          <p:cNvSpPr txBox="1"/>
          <p:nvPr/>
        </p:nvSpPr>
        <p:spPr>
          <a:xfrm>
            <a:off x="4064700" y="4681800"/>
            <a:ext cx="507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latin typeface="Lato"/>
              <a:ea typeface="Lato"/>
              <a:cs typeface="Lato"/>
              <a:sym typeface="Lato"/>
            </a:endParaRPr>
          </a:p>
          <a:p>
            <a:pPr marL="0" lvl="0" indent="0" algn="l" rtl="0">
              <a:spcBef>
                <a:spcPts val="0"/>
              </a:spcBef>
              <a:spcAft>
                <a:spcPts val="0"/>
              </a:spcAft>
              <a:buNone/>
            </a:pPr>
            <a:r>
              <a:rPr lang="en" sz="900">
                <a:latin typeface="Lato"/>
                <a:ea typeface="Lato"/>
                <a:cs typeface="Lato"/>
                <a:sym typeface="Lato"/>
              </a:rPr>
              <a:t>https://nationaltoday.com/wp-content/uploads/2022/07/National-Rosie-the-Riveter-Day.jpg</a:t>
            </a:r>
            <a:endParaRPr sz="900">
              <a:latin typeface="Lato"/>
              <a:ea typeface="Lato"/>
              <a:cs typeface="Lato"/>
              <a:sym typeface="Lato"/>
            </a:endParaRPr>
          </a:p>
        </p:txBody>
      </p:sp>
      <p:pic>
        <p:nvPicPr>
          <p:cNvPr id="255" name="Google Shape;255;p32"/>
          <p:cNvPicPr preferRelativeResize="0"/>
          <p:nvPr/>
        </p:nvPicPr>
        <p:blipFill>
          <a:blip r:embed="rId3">
            <a:alphaModFix/>
          </a:blip>
          <a:stretch>
            <a:fillRect/>
          </a:stretch>
        </p:blipFill>
        <p:spPr>
          <a:xfrm>
            <a:off x="6462275" y="2828925"/>
            <a:ext cx="2018826" cy="20188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3"/>
          <p:cNvPicPr preferRelativeResize="0"/>
          <p:nvPr/>
        </p:nvPicPr>
        <p:blipFill>
          <a:blip r:embed="rId3">
            <a:alphaModFix/>
          </a:blip>
          <a:stretch>
            <a:fillRect/>
          </a:stretch>
        </p:blipFill>
        <p:spPr>
          <a:xfrm>
            <a:off x="1450513" y="280487"/>
            <a:ext cx="6732874" cy="4582526"/>
          </a:xfrm>
          <a:prstGeom prst="rect">
            <a:avLst/>
          </a:prstGeom>
          <a:noFill/>
          <a:ln>
            <a:noFill/>
          </a:ln>
        </p:spPr>
      </p:pic>
      <p:sp>
        <p:nvSpPr>
          <p:cNvPr id="261" name="Google Shape;261;p33"/>
          <p:cNvSpPr txBox="1"/>
          <p:nvPr/>
        </p:nvSpPr>
        <p:spPr>
          <a:xfrm>
            <a:off x="1082400" y="4788275"/>
            <a:ext cx="7469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Lato"/>
                <a:ea typeface="Lato"/>
                <a:cs typeface="Lato"/>
                <a:sym typeface="Lato"/>
              </a:rPr>
              <a:t>https://img.medscapestatic.com/pi/features/slideshow-slide/2022-compensation-overview-6015043/fig2.png</a:t>
            </a:r>
            <a:endParaRPr sz="10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4"/>
          <p:cNvPicPr preferRelativeResize="0"/>
          <p:nvPr/>
        </p:nvPicPr>
        <p:blipFill>
          <a:blip r:embed="rId3">
            <a:alphaModFix/>
          </a:blip>
          <a:stretch>
            <a:fillRect/>
          </a:stretch>
        </p:blipFill>
        <p:spPr>
          <a:xfrm>
            <a:off x="1560325" y="355225"/>
            <a:ext cx="6513249" cy="4433051"/>
          </a:xfrm>
          <a:prstGeom prst="rect">
            <a:avLst/>
          </a:prstGeom>
          <a:noFill/>
          <a:ln>
            <a:noFill/>
          </a:ln>
        </p:spPr>
      </p:pic>
      <p:sp>
        <p:nvSpPr>
          <p:cNvPr id="267" name="Google Shape;267;p34"/>
          <p:cNvSpPr txBox="1"/>
          <p:nvPr/>
        </p:nvSpPr>
        <p:spPr>
          <a:xfrm>
            <a:off x="1082400" y="4788275"/>
            <a:ext cx="7469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Lato"/>
                <a:ea typeface="Lato"/>
                <a:cs typeface="Lato"/>
                <a:sym typeface="Lato"/>
              </a:rPr>
              <a:t>https://img.medscapestatic.com/pi/features/slideshow-slide/2022-compensation-overview-6015043/fig2.png</a:t>
            </a:r>
            <a:endParaRPr sz="1000">
              <a:latin typeface="Lato"/>
              <a:ea typeface="Lato"/>
              <a:cs typeface="Lato"/>
              <a:sym typeface="Lato"/>
            </a:endParaRPr>
          </a:p>
        </p:txBody>
      </p:sp>
      <p:pic>
        <p:nvPicPr>
          <p:cNvPr id="268" name="Google Shape;268;p34"/>
          <p:cNvPicPr preferRelativeResize="0"/>
          <p:nvPr/>
        </p:nvPicPr>
        <p:blipFill>
          <a:blip r:embed="rId4">
            <a:alphaModFix/>
          </a:blip>
          <a:stretch>
            <a:fillRect/>
          </a:stretch>
        </p:blipFill>
        <p:spPr>
          <a:xfrm>
            <a:off x="1299352" y="177612"/>
            <a:ext cx="7035186" cy="47882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Your Job</a:t>
            </a:r>
            <a:endParaRPr/>
          </a:p>
          <a:p>
            <a:pPr marL="0" lvl="0" indent="0" algn="l" rtl="0">
              <a:spcBef>
                <a:spcPts val="0"/>
              </a:spcBef>
              <a:spcAft>
                <a:spcPts val="0"/>
              </a:spcAft>
              <a:buNone/>
            </a:pPr>
            <a:r>
              <a:rPr lang="en" sz="1700"/>
              <a:t>Making Your Money</a:t>
            </a:r>
            <a:endParaRPr/>
          </a:p>
        </p:txBody>
      </p:sp>
      <p:sp>
        <p:nvSpPr>
          <p:cNvPr id="274" name="Google Shape;274;p3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300">
                <a:highlight>
                  <a:schemeClr val="dk1"/>
                </a:highlight>
                <a:latin typeface="Arial"/>
                <a:ea typeface="Arial"/>
                <a:cs typeface="Arial"/>
                <a:sym typeface="Arial"/>
              </a:rPr>
              <a:t>According to the Bureau of Labor Statistics (BLS), the median wage for workers in the United States in the second quarter of 2022 was about </a:t>
            </a:r>
            <a:r>
              <a:rPr lang="en" sz="2300" b="1">
                <a:highlight>
                  <a:schemeClr val="dk1"/>
                </a:highlight>
                <a:latin typeface="Arial"/>
                <a:ea typeface="Arial"/>
                <a:cs typeface="Arial"/>
                <a:sym typeface="Arial"/>
              </a:rPr>
              <a:t>$1,041 per week or $54,132 per year</a:t>
            </a:r>
            <a:r>
              <a:rPr lang="en" sz="2300">
                <a:highlight>
                  <a:schemeClr val="dk1"/>
                </a:highlight>
                <a:latin typeface="Arial"/>
                <a:ea typeface="Arial"/>
                <a:cs typeface="Arial"/>
                <a:sym typeface="Arial"/>
              </a:rPr>
              <a:t> (assuming 52 weeks of work per year). </a:t>
            </a:r>
            <a:endParaRPr sz="2300">
              <a:highlight>
                <a:schemeClr val="dk1"/>
              </a:highlight>
              <a:latin typeface="Arial"/>
              <a:ea typeface="Arial"/>
              <a:cs typeface="Arial"/>
              <a:sym typeface="Arial"/>
            </a:endParaRPr>
          </a:p>
          <a:p>
            <a:pPr marL="0" lvl="0" indent="0" algn="ctr" rtl="0">
              <a:spcBef>
                <a:spcPts val="1200"/>
              </a:spcBef>
              <a:spcAft>
                <a:spcPts val="1200"/>
              </a:spcAft>
              <a:buNone/>
            </a:pPr>
            <a:r>
              <a:rPr lang="en" sz="2300">
                <a:highlight>
                  <a:schemeClr val="dk1"/>
                </a:highlight>
                <a:latin typeface="Arial"/>
                <a:ea typeface="Arial"/>
                <a:cs typeface="Arial"/>
                <a:sym typeface="Arial"/>
              </a:rPr>
              <a:t>Wages were </a:t>
            </a:r>
            <a:r>
              <a:rPr lang="en" sz="2300" b="1">
                <a:highlight>
                  <a:schemeClr val="dk1"/>
                </a:highlight>
                <a:latin typeface="Arial"/>
                <a:ea typeface="Arial"/>
                <a:cs typeface="Arial"/>
                <a:sym typeface="Arial"/>
              </a:rPr>
              <a:t>5.2% higher</a:t>
            </a:r>
            <a:r>
              <a:rPr lang="en" sz="2300">
                <a:highlight>
                  <a:schemeClr val="dk1"/>
                </a:highlight>
                <a:latin typeface="Arial"/>
                <a:ea typeface="Arial"/>
                <a:cs typeface="Arial"/>
                <a:sym typeface="Arial"/>
              </a:rPr>
              <a:t> than a year earlier.</a:t>
            </a:r>
            <a:endParaRPr sz="2300">
              <a:highlight>
                <a:schemeClr val="dk1"/>
              </a:highlight>
            </a:endParaRPr>
          </a:p>
        </p:txBody>
      </p:sp>
      <p:sp>
        <p:nvSpPr>
          <p:cNvPr id="275" name="Google Shape;275;p35"/>
          <p:cNvSpPr txBox="1"/>
          <p:nvPr/>
        </p:nvSpPr>
        <p:spPr>
          <a:xfrm>
            <a:off x="5953600" y="4738450"/>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a:t>https://www.thebalancemoney.com/average-salary-information-for-us-workers-2060808#:~:text=According%20to%20the%20Bureau%20of,higher%20than%20a%20year%20earlier.</a:t>
            </a:r>
            <a:endParaRPr sz="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Problem for Physicians</a:t>
            </a:r>
            <a:endParaRPr/>
          </a:p>
        </p:txBody>
      </p:sp>
      <p:sp>
        <p:nvSpPr>
          <p:cNvPr id="281" name="Google Shape;281;p36"/>
          <p:cNvSpPr txBox="1">
            <a:spLocks noGrp="1"/>
          </p:cNvSpPr>
          <p:nvPr>
            <p:ph type="body" idx="1"/>
          </p:nvPr>
        </p:nvSpPr>
        <p:spPr>
          <a:xfrm>
            <a:off x="1297500" y="1153550"/>
            <a:ext cx="7038900" cy="3462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a:t>Physicians make ~$300K/yr on average (top 5%)</a:t>
            </a:r>
            <a:endParaRPr sz="2000"/>
          </a:p>
          <a:p>
            <a:pPr marL="457200" lvl="0" indent="-355600" algn="l" rtl="0">
              <a:lnSpc>
                <a:spcPct val="150000"/>
              </a:lnSpc>
              <a:spcBef>
                <a:spcPts val="0"/>
              </a:spcBef>
              <a:spcAft>
                <a:spcPts val="0"/>
              </a:spcAft>
              <a:buSzPts val="2000"/>
              <a:buChar char="●"/>
            </a:pPr>
            <a:r>
              <a:rPr lang="en" sz="2000"/>
              <a:t>Many have little or no formal education in personal finance or money management</a:t>
            </a:r>
            <a:endParaRPr sz="2000"/>
          </a:p>
          <a:p>
            <a:pPr marL="457200" lvl="0" indent="-355600" algn="l" rtl="0">
              <a:lnSpc>
                <a:spcPct val="150000"/>
              </a:lnSpc>
              <a:spcBef>
                <a:spcPts val="0"/>
              </a:spcBef>
              <a:spcAft>
                <a:spcPts val="0"/>
              </a:spcAft>
              <a:buSzPts val="2000"/>
              <a:buChar char="●"/>
            </a:pPr>
            <a:r>
              <a:rPr lang="en" sz="2000"/>
              <a:t>The majority have a net worth of less than $1M</a:t>
            </a:r>
            <a:endParaRPr sz="2000"/>
          </a:p>
          <a:p>
            <a:pPr marL="457200" lvl="0" indent="-355600" algn="l" rtl="0">
              <a:lnSpc>
                <a:spcPct val="150000"/>
              </a:lnSpc>
              <a:spcBef>
                <a:spcPts val="0"/>
              </a:spcBef>
              <a:spcAft>
                <a:spcPts val="0"/>
              </a:spcAft>
              <a:buSzPts val="2000"/>
              <a:buChar char="●"/>
            </a:pPr>
            <a:r>
              <a:rPr lang="en" sz="2000"/>
              <a:t>Many live paycheck to paycheck, have not paid off their debt, or have not saved adequately for retirement</a:t>
            </a:r>
            <a:endParaRPr sz="2000"/>
          </a:p>
          <a:p>
            <a:pPr marL="457200" lvl="0" indent="-355600" algn="l" rtl="0">
              <a:lnSpc>
                <a:spcPct val="150000"/>
              </a:lnSpc>
              <a:spcBef>
                <a:spcPts val="0"/>
              </a:spcBef>
              <a:spcAft>
                <a:spcPts val="0"/>
              </a:spcAft>
              <a:buSzPts val="2000"/>
              <a:buChar char="●"/>
            </a:pPr>
            <a:r>
              <a:rPr lang="en" sz="2000"/>
              <a:t>Many report financial stress as source of mental health issues, relationship problems, and burnout</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Effect transition="in" filter="fade">
                                      <p:cBhvr>
                                        <p:cTn id="7" dur="1000"/>
                                        <p:tgtEl>
                                          <p:spTgt spid="2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1">
                                            <p:txEl>
                                              <p:pRg st="1" end="1"/>
                                            </p:txEl>
                                          </p:spTgt>
                                        </p:tgtEl>
                                        <p:attrNameLst>
                                          <p:attrName>style.visibility</p:attrName>
                                        </p:attrNameLst>
                                      </p:cBhvr>
                                      <p:to>
                                        <p:strVal val="visible"/>
                                      </p:to>
                                    </p:set>
                                    <p:animEffect transition="in" filter="fade">
                                      <p:cBhvr>
                                        <p:cTn id="12" dur="1000"/>
                                        <p:tgtEl>
                                          <p:spTgt spid="2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1">
                                            <p:txEl>
                                              <p:pRg st="2" end="2"/>
                                            </p:txEl>
                                          </p:spTgt>
                                        </p:tgtEl>
                                        <p:attrNameLst>
                                          <p:attrName>style.visibility</p:attrName>
                                        </p:attrNameLst>
                                      </p:cBhvr>
                                      <p:to>
                                        <p:strVal val="visible"/>
                                      </p:to>
                                    </p:set>
                                    <p:animEffect transition="in" filter="fade">
                                      <p:cBhvr>
                                        <p:cTn id="17" dur="1000"/>
                                        <p:tgtEl>
                                          <p:spTgt spid="2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xEl>
                                              <p:pRg st="3" end="3"/>
                                            </p:txEl>
                                          </p:spTgt>
                                        </p:tgtEl>
                                        <p:attrNameLst>
                                          <p:attrName>style.visibility</p:attrName>
                                        </p:attrNameLst>
                                      </p:cBhvr>
                                      <p:to>
                                        <p:strVal val="visible"/>
                                      </p:to>
                                    </p:set>
                                    <p:animEffect transition="in" filter="fade">
                                      <p:cBhvr>
                                        <p:cTn id="22" dur="1000"/>
                                        <p:tgtEl>
                                          <p:spTgt spid="2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1">
                                            <p:txEl>
                                              <p:pRg st="4" end="4"/>
                                            </p:txEl>
                                          </p:spTgt>
                                        </p:tgtEl>
                                        <p:attrNameLst>
                                          <p:attrName>style.visibility</p:attrName>
                                        </p:attrNameLst>
                                      </p:cBhvr>
                                      <p:to>
                                        <p:strVal val="visible"/>
                                      </p:to>
                                    </p:set>
                                    <p:animEffect transition="in" filter="fade">
                                      <p:cBhvr>
                                        <p:cTn id="27" dur="1000"/>
                                        <p:tgtEl>
                                          <p:spTgt spid="2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Problem for Military Physicians</a:t>
            </a:r>
            <a:endParaRPr sz="1700"/>
          </a:p>
        </p:txBody>
      </p:sp>
      <p:sp>
        <p:nvSpPr>
          <p:cNvPr id="287" name="Google Shape;287;p37"/>
          <p:cNvSpPr txBox="1">
            <a:spLocks noGrp="1"/>
          </p:cNvSpPr>
          <p:nvPr>
            <p:ph type="body" idx="1"/>
          </p:nvPr>
        </p:nvSpPr>
        <p:spPr>
          <a:xfrm>
            <a:off x="1297500" y="1364000"/>
            <a:ext cx="7038900" cy="3273300"/>
          </a:xfrm>
          <a:prstGeom prst="rect">
            <a:avLst/>
          </a:prstGeom>
        </p:spPr>
        <p:txBody>
          <a:bodyPr spcFirstLastPara="1" wrap="square" lIns="91425" tIns="91425" rIns="91425" bIns="91425" anchor="t" anchorCtr="0">
            <a:noAutofit/>
          </a:bodyPr>
          <a:lstStyle/>
          <a:p>
            <a:pPr marL="457200" lvl="0" indent="-349765" algn="l" rtl="0">
              <a:lnSpc>
                <a:spcPct val="115000"/>
              </a:lnSpc>
              <a:spcBef>
                <a:spcPts val="0"/>
              </a:spcBef>
              <a:spcAft>
                <a:spcPts val="0"/>
              </a:spcAft>
              <a:buSzPts val="1908"/>
              <a:buChar char="●"/>
            </a:pPr>
            <a:r>
              <a:rPr lang="en" sz="1908"/>
              <a:t>Physicians in 67% of military medical specialties cannot reach the 20th percentile of what their civilian counterparts make, even at the O-6 level</a:t>
            </a:r>
            <a:endParaRPr sz="1908"/>
          </a:p>
          <a:p>
            <a:pPr marL="457200" lvl="0" indent="-349765" algn="l" rtl="0">
              <a:lnSpc>
                <a:spcPct val="115000"/>
              </a:lnSpc>
              <a:spcBef>
                <a:spcPts val="0"/>
              </a:spcBef>
              <a:spcAft>
                <a:spcPts val="0"/>
              </a:spcAft>
              <a:buSzPts val="1908"/>
              <a:buChar char="●"/>
            </a:pPr>
            <a:r>
              <a:rPr lang="en" sz="1908"/>
              <a:t>Family Practice, Internal Medicine, Infectious Disease, Pediatrics and Psychiatry fare better - once at the O-5 and O-6 level</a:t>
            </a:r>
            <a:endParaRPr sz="1908"/>
          </a:p>
          <a:p>
            <a:pPr marL="457200" lvl="0" indent="-349765" algn="l" rtl="0">
              <a:lnSpc>
                <a:spcPct val="115000"/>
              </a:lnSpc>
              <a:spcBef>
                <a:spcPts val="0"/>
              </a:spcBef>
              <a:spcAft>
                <a:spcPts val="0"/>
              </a:spcAft>
              <a:buSzPts val="1908"/>
              <a:buChar char="●"/>
            </a:pPr>
            <a:r>
              <a:rPr lang="en" sz="1908"/>
              <a:t>Practice is relatively bureaucratic, inefficient, and subject to deployments/PCS/acts of Congress</a:t>
            </a:r>
            <a:endParaRPr sz="1908"/>
          </a:p>
          <a:p>
            <a:pPr marL="0" lvl="0" indent="0" algn="l" rtl="0">
              <a:lnSpc>
                <a:spcPct val="105000"/>
              </a:lnSpc>
              <a:spcBef>
                <a:spcPts val="1200"/>
              </a:spcBef>
              <a:spcAft>
                <a:spcPts val="1200"/>
              </a:spcAft>
              <a:buNone/>
            </a:pPr>
            <a:endParaRPr sz="1400"/>
          </a:p>
        </p:txBody>
      </p:sp>
      <p:sp>
        <p:nvSpPr>
          <p:cNvPr id="288" name="Google Shape;288;p37"/>
          <p:cNvSpPr txBox="1"/>
          <p:nvPr/>
        </p:nvSpPr>
        <p:spPr>
          <a:xfrm>
            <a:off x="4850400" y="4830500"/>
            <a:ext cx="429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Lato"/>
                <a:ea typeface="Lato"/>
                <a:cs typeface="Lato"/>
                <a:sym typeface="Lato"/>
              </a:rPr>
              <a:t>https://www.whitecoatinvestor.com/how-much-do-military-doctors-make/</a:t>
            </a:r>
            <a:endParaRPr sz="100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10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10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1000"/>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1000"/>
                                        <p:tgtEl>
                                          <p:spTgt spid="2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p:nvPr/>
        </p:nvSpPr>
        <p:spPr>
          <a:xfrm>
            <a:off x="6144000" y="4728000"/>
            <a:ext cx="3000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t>Stortz S K, Foglia L M, Thagard A S, et al. (January 27, 2021) Comparing Compensation of U.S. Military Physicians and Civilian Physicians in Residency Training and Beyond. Cureus 13(1): e12931. doi:10.7759/cureus.12931</a:t>
            </a:r>
            <a:endParaRPr sz="500"/>
          </a:p>
        </p:txBody>
      </p:sp>
      <p:pic>
        <p:nvPicPr>
          <p:cNvPr id="294" name="Google Shape;294;p38"/>
          <p:cNvPicPr preferRelativeResize="0"/>
          <p:nvPr/>
        </p:nvPicPr>
        <p:blipFill>
          <a:blip r:embed="rId3">
            <a:alphaModFix/>
          </a:blip>
          <a:stretch>
            <a:fillRect/>
          </a:stretch>
        </p:blipFill>
        <p:spPr>
          <a:xfrm>
            <a:off x="152400" y="774325"/>
            <a:ext cx="8839199" cy="359484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Balance</a:t>
            </a:r>
            <a:endParaRPr sz="1700"/>
          </a:p>
        </p:txBody>
      </p:sp>
      <p:sp>
        <p:nvSpPr>
          <p:cNvPr id="300" name="Google Shape;300;p39"/>
          <p:cNvSpPr txBox="1">
            <a:spLocks noGrp="1"/>
          </p:cNvSpPr>
          <p:nvPr>
            <p:ph type="body" idx="1"/>
          </p:nvPr>
        </p:nvSpPr>
        <p:spPr>
          <a:xfrm>
            <a:off x="1297500" y="1374675"/>
            <a:ext cx="7038900" cy="3249900"/>
          </a:xfrm>
          <a:prstGeom prst="rect">
            <a:avLst/>
          </a:prstGeom>
        </p:spPr>
        <p:txBody>
          <a:bodyPr spcFirstLastPara="1" wrap="square" lIns="91425" tIns="91425" rIns="91425" bIns="91425" anchor="t" anchorCtr="0">
            <a:noAutofit/>
          </a:bodyPr>
          <a:lstStyle/>
          <a:p>
            <a:pPr marL="457200" lvl="0" indent="-368458" algn="l" rtl="0">
              <a:lnSpc>
                <a:spcPct val="95000"/>
              </a:lnSpc>
              <a:spcBef>
                <a:spcPts val="0"/>
              </a:spcBef>
              <a:spcAft>
                <a:spcPts val="0"/>
              </a:spcAft>
              <a:buSzPts val="2203"/>
              <a:buChar char="●"/>
            </a:pPr>
            <a:r>
              <a:rPr lang="en" sz="2202"/>
              <a:t>Military physicians get paid based on rank, time in service, and the job they’re currently doing</a:t>
            </a:r>
            <a:endParaRPr sz="3035"/>
          </a:p>
          <a:p>
            <a:pPr marL="457200" lvl="0" indent="-370522" algn="l" rtl="0">
              <a:lnSpc>
                <a:spcPct val="95000"/>
              </a:lnSpc>
              <a:spcBef>
                <a:spcPts val="0"/>
              </a:spcBef>
              <a:spcAft>
                <a:spcPts val="0"/>
              </a:spcAft>
              <a:buSzPts val="2235"/>
              <a:buChar char="●"/>
            </a:pPr>
            <a:r>
              <a:rPr lang="en" sz="2235"/>
              <a:t>Generally debt-free or reduced debt</a:t>
            </a:r>
            <a:endParaRPr sz="2235"/>
          </a:p>
          <a:p>
            <a:pPr marL="457200" lvl="0" indent="-370522" algn="l" rtl="0">
              <a:lnSpc>
                <a:spcPct val="95000"/>
              </a:lnSpc>
              <a:spcBef>
                <a:spcPts val="0"/>
              </a:spcBef>
              <a:spcAft>
                <a:spcPts val="0"/>
              </a:spcAft>
              <a:buSzPts val="2235"/>
              <a:buChar char="●"/>
            </a:pPr>
            <a:r>
              <a:rPr lang="en" sz="2235"/>
              <a:t>Free health insurance</a:t>
            </a:r>
            <a:endParaRPr sz="2235"/>
          </a:p>
          <a:p>
            <a:pPr marL="457200" lvl="0" indent="-370522" algn="l" rtl="0">
              <a:lnSpc>
                <a:spcPct val="95000"/>
              </a:lnSpc>
              <a:spcBef>
                <a:spcPts val="0"/>
              </a:spcBef>
              <a:spcAft>
                <a:spcPts val="0"/>
              </a:spcAft>
              <a:buSzPts val="2235"/>
              <a:buChar char="●"/>
            </a:pPr>
            <a:r>
              <a:rPr lang="en" sz="2235"/>
              <a:t>Lots of benefits (taxes, GI Bill,  nontaxable income, parental leave, etc)</a:t>
            </a:r>
            <a:endParaRPr sz="2235"/>
          </a:p>
          <a:p>
            <a:pPr marL="457200" lvl="0" indent="-370522" algn="l" rtl="0">
              <a:lnSpc>
                <a:spcPct val="95000"/>
              </a:lnSpc>
              <a:spcBef>
                <a:spcPts val="0"/>
              </a:spcBef>
              <a:spcAft>
                <a:spcPts val="0"/>
              </a:spcAft>
              <a:buSzPts val="2235"/>
              <a:buChar char="●"/>
            </a:pPr>
            <a:r>
              <a:rPr lang="en" sz="2235"/>
              <a:t>Reduction of medical malpractice threat</a:t>
            </a:r>
            <a:endParaRPr sz="2235"/>
          </a:p>
          <a:p>
            <a:pPr marL="457200" lvl="0" indent="-370522" algn="l" rtl="0">
              <a:lnSpc>
                <a:spcPct val="95000"/>
              </a:lnSpc>
              <a:spcBef>
                <a:spcPts val="0"/>
              </a:spcBef>
              <a:spcAft>
                <a:spcPts val="0"/>
              </a:spcAft>
              <a:buSzPts val="2235"/>
              <a:buChar char="●"/>
            </a:pPr>
            <a:r>
              <a:rPr lang="en" sz="2235"/>
              <a:t>The honor of serving your country</a:t>
            </a:r>
            <a:endParaRPr sz="2235"/>
          </a:p>
        </p:txBody>
      </p:sp>
      <p:sp>
        <p:nvSpPr>
          <p:cNvPr id="301" name="Google Shape;301;p39"/>
          <p:cNvSpPr txBox="1"/>
          <p:nvPr/>
        </p:nvSpPr>
        <p:spPr>
          <a:xfrm>
            <a:off x="2687475" y="4738450"/>
            <a:ext cx="640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https://www.whitecoatinvestor.com/how-much-do-military-doctors-make/</a:t>
            </a: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Effect transition="in" filter="fade">
                                      <p:cBhvr>
                                        <p:cTn id="7" dur="1000"/>
                                        <p:tgtEl>
                                          <p:spTgt spid="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xEl>
                                              <p:pRg st="1" end="1"/>
                                            </p:txEl>
                                          </p:spTgt>
                                        </p:tgtEl>
                                        <p:attrNameLst>
                                          <p:attrName>style.visibility</p:attrName>
                                        </p:attrNameLst>
                                      </p:cBhvr>
                                      <p:to>
                                        <p:strVal val="visible"/>
                                      </p:to>
                                    </p:set>
                                    <p:animEffect transition="in" filter="fade">
                                      <p:cBhvr>
                                        <p:cTn id="12" dur="1000"/>
                                        <p:tgtEl>
                                          <p:spTgt spid="3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xEl>
                                              <p:pRg st="2" end="2"/>
                                            </p:txEl>
                                          </p:spTgt>
                                        </p:tgtEl>
                                        <p:attrNameLst>
                                          <p:attrName>style.visibility</p:attrName>
                                        </p:attrNameLst>
                                      </p:cBhvr>
                                      <p:to>
                                        <p:strVal val="visible"/>
                                      </p:to>
                                    </p:set>
                                    <p:animEffect transition="in" filter="fade">
                                      <p:cBhvr>
                                        <p:cTn id="17" dur="1000"/>
                                        <p:tgtEl>
                                          <p:spTgt spid="3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xEl>
                                              <p:pRg st="3" end="3"/>
                                            </p:txEl>
                                          </p:spTgt>
                                        </p:tgtEl>
                                        <p:attrNameLst>
                                          <p:attrName>style.visibility</p:attrName>
                                        </p:attrNameLst>
                                      </p:cBhvr>
                                      <p:to>
                                        <p:strVal val="visible"/>
                                      </p:to>
                                    </p:set>
                                    <p:animEffect transition="in" filter="fade">
                                      <p:cBhvr>
                                        <p:cTn id="22" dur="1000"/>
                                        <p:tgtEl>
                                          <p:spTgt spid="3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0">
                                            <p:txEl>
                                              <p:pRg st="4" end="4"/>
                                            </p:txEl>
                                          </p:spTgt>
                                        </p:tgtEl>
                                        <p:attrNameLst>
                                          <p:attrName>style.visibility</p:attrName>
                                        </p:attrNameLst>
                                      </p:cBhvr>
                                      <p:to>
                                        <p:strVal val="visible"/>
                                      </p:to>
                                    </p:set>
                                    <p:animEffect transition="in" filter="fade">
                                      <p:cBhvr>
                                        <p:cTn id="27" dur="1000"/>
                                        <p:tgtEl>
                                          <p:spTgt spid="3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0">
                                            <p:txEl>
                                              <p:pRg st="5" end="5"/>
                                            </p:txEl>
                                          </p:spTgt>
                                        </p:tgtEl>
                                        <p:attrNameLst>
                                          <p:attrName>style.visibility</p:attrName>
                                        </p:attrNameLst>
                                      </p:cBhvr>
                                      <p:to>
                                        <p:strVal val="visible"/>
                                      </p:to>
                                    </p:set>
                                    <p:animEffect transition="in" filter="fade">
                                      <p:cBhvr>
                                        <p:cTn id="32" dur="1000"/>
                                        <p:tgtEl>
                                          <p:spTgt spid="3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Side Hustles</a:t>
            </a:r>
            <a:endParaRPr sz="1700"/>
          </a:p>
        </p:txBody>
      </p:sp>
      <p:sp>
        <p:nvSpPr>
          <p:cNvPr id="307" name="Google Shape;307;p40"/>
          <p:cNvSpPr txBox="1">
            <a:spLocks noGrp="1"/>
          </p:cNvSpPr>
          <p:nvPr>
            <p:ph type="body" idx="1"/>
          </p:nvPr>
        </p:nvSpPr>
        <p:spPr>
          <a:xfrm>
            <a:off x="412900" y="1567550"/>
            <a:ext cx="3403200" cy="2911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Moonlighting*</a:t>
            </a:r>
            <a:endParaRPr sz="2100"/>
          </a:p>
          <a:p>
            <a:pPr marL="457200" lvl="0" indent="-361950" algn="l" rtl="0">
              <a:spcBef>
                <a:spcPts val="0"/>
              </a:spcBef>
              <a:spcAft>
                <a:spcPts val="0"/>
              </a:spcAft>
              <a:buSzPts val="2100"/>
              <a:buChar char="●"/>
            </a:pPr>
            <a:r>
              <a:rPr lang="en" sz="2100"/>
              <a:t>Paid medical surveys</a:t>
            </a:r>
            <a:endParaRPr sz="2100"/>
          </a:p>
          <a:p>
            <a:pPr marL="457200" lvl="0" indent="-361950" algn="l" rtl="0">
              <a:spcBef>
                <a:spcPts val="0"/>
              </a:spcBef>
              <a:spcAft>
                <a:spcPts val="0"/>
              </a:spcAft>
              <a:buSzPts val="2100"/>
              <a:buChar char="●"/>
            </a:pPr>
            <a:r>
              <a:rPr lang="en" sz="2100"/>
              <a:t>Case review work</a:t>
            </a:r>
            <a:endParaRPr sz="2100"/>
          </a:p>
          <a:p>
            <a:pPr marL="457200" lvl="0" indent="-361950" algn="l" rtl="0">
              <a:spcBef>
                <a:spcPts val="0"/>
              </a:spcBef>
              <a:spcAft>
                <a:spcPts val="0"/>
              </a:spcAft>
              <a:buSzPts val="2100"/>
              <a:buChar char="●"/>
            </a:pPr>
            <a:r>
              <a:rPr lang="en" sz="2100"/>
              <a:t>Medicolegal work</a:t>
            </a:r>
            <a:endParaRPr sz="2100"/>
          </a:p>
          <a:p>
            <a:pPr marL="457200" lvl="0" indent="-361950" algn="l" rtl="0">
              <a:spcBef>
                <a:spcPts val="0"/>
              </a:spcBef>
              <a:spcAft>
                <a:spcPts val="0"/>
              </a:spcAft>
              <a:buSzPts val="2100"/>
              <a:buChar char="●"/>
            </a:pPr>
            <a:r>
              <a:rPr lang="en" sz="2100"/>
              <a:t>Elective procedures</a:t>
            </a:r>
            <a:endParaRPr sz="2100"/>
          </a:p>
          <a:p>
            <a:pPr marL="457200" lvl="0" indent="-361950" algn="l" rtl="0">
              <a:spcBef>
                <a:spcPts val="0"/>
              </a:spcBef>
              <a:spcAft>
                <a:spcPts val="0"/>
              </a:spcAft>
              <a:buSzPts val="2100"/>
              <a:buChar char="●"/>
            </a:pPr>
            <a:r>
              <a:rPr lang="en" sz="2100"/>
              <a:t>Entrepreneurship</a:t>
            </a:r>
            <a:endParaRPr sz="2100"/>
          </a:p>
          <a:p>
            <a:pPr marL="457200" lvl="0" indent="-361950" algn="l" rtl="0">
              <a:spcBef>
                <a:spcPts val="0"/>
              </a:spcBef>
              <a:spcAft>
                <a:spcPts val="0"/>
              </a:spcAft>
              <a:buSzPts val="2100"/>
              <a:buChar char="●"/>
            </a:pPr>
            <a:r>
              <a:rPr lang="en" sz="2100"/>
              <a:t>Passion projects</a:t>
            </a:r>
            <a:endParaRPr sz="2100"/>
          </a:p>
          <a:p>
            <a:pPr marL="0" lvl="0" indent="0" algn="l" rtl="0">
              <a:spcBef>
                <a:spcPts val="1200"/>
              </a:spcBef>
              <a:spcAft>
                <a:spcPts val="0"/>
              </a:spcAft>
              <a:buNone/>
            </a:pPr>
            <a:endParaRPr sz="21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1200"/>
              </a:spcAft>
              <a:buNone/>
            </a:pPr>
            <a:endParaRPr sz="1800"/>
          </a:p>
        </p:txBody>
      </p:sp>
      <p:pic>
        <p:nvPicPr>
          <p:cNvPr id="308" name="Google Shape;308;p40"/>
          <p:cNvPicPr preferRelativeResize="0"/>
          <p:nvPr/>
        </p:nvPicPr>
        <p:blipFill rotWithShape="1">
          <a:blip r:embed="rId3">
            <a:alphaModFix/>
          </a:blip>
          <a:srcRect r="11253" b="11158"/>
          <a:stretch/>
        </p:blipFill>
        <p:spPr>
          <a:xfrm>
            <a:off x="3459000" y="1274350"/>
            <a:ext cx="5336375" cy="3586075"/>
          </a:xfrm>
          <a:prstGeom prst="rect">
            <a:avLst/>
          </a:prstGeom>
          <a:noFill/>
          <a:ln>
            <a:noFill/>
          </a:ln>
        </p:spPr>
      </p:pic>
      <p:sp>
        <p:nvSpPr>
          <p:cNvPr id="309" name="Google Shape;309;p40"/>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310" name="Google Shape;310;p40"/>
          <p:cNvSpPr txBox="1"/>
          <p:nvPr/>
        </p:nvSpPr>
        <p:spPr>
          <a:xfrm>
            <a:off x="6056475" y="4897200"/>
            <a:ext cx="3000000" cy="2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a:t>https://img.medscapestatic.com/pi/features/slideshow-slide/2022-compensation-overview-6015043/fig11.png</a:t>
            </a:r>
            <a:endParaRPr sz="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Job</a:t>
            </a:r>
            <a:endParaRPr/>
          </a:p>
          <a:p>
            <a:pPr marL="0" lvl="0" indent="0" algn="l" rtl="0">
              <a:spcBef>
                <a:spcPts val="0"/>
              </a:spcBef>
              <a:spcAft>
                <a:spcPts val="0"/>
              </a:spcAft>
              <a:buNone/>
            </a:pPr>
            <a:r>
              <a:rPr lang="en" sz="1700"/>
              <a:t>Making Your Money</a:t>
            </a:r>
            <a:endParaRPr sz="1700"/>
          </a:p>
        </p:txBody>
      </p:sp>
      <p:sp>
        <p:nvSpPr>
          <p:cNvPr id="316" name="Google Shape;316;p4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100"/>
          </a:p>
          <a:p>
            <a:pPr marL="0" lvl="0" indent="0" algn="l" rtl="0">
              <a:spcBef>
                <a:spcPts val="1200"/>
              </a:spcBef>
              <a:spcAft>
                <a:spcPts val="0"/>
              </a:spcAft>
              <a:buNone/>
            </a:pPr>
            <a:r>
              <a:rPr lang="en" sz="3100"/>
              <a:t>You will not be in the military forever.</a:t>
            </a:r>
            <a:endParaRPr sz="3100"/>
          </a:p>
          <a:p>
            <a:pPr marL="0" lvl="0" indent="0" algn="l" rtl="0">
              <a:spcBef>
                <a:spcPts val="1200"/>
              </a:spcBef>
              <a:spcAft>
                <a:spcPts val="1200"/>
              </a:spcAft>
              <a:buNone/>
            </a:pPr>
            <a:endParaRPr sz="2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Disclaimers</a:t>
            </a:r>
            <a:endParaRPr/>
          </a:p>
        </p:txBody>
      </p:sp>
      <p:sp>
        <p:nvSpPr>
          <p:cNvPr id="147" name="Google Shape;147;p15"/>
          <p:cNvSpPr txBox="1">
            <a:spLocks noGrp="1"/>
          </p:cNvSpPr>
          <p:nvPr>
            <p:ph type="body" idx="1"/>
          </p:nvPr>
        </p:nvSpPr>
        <p:spPr>
          <a:xfrm>
            <a:off x="1297500" y="1116150"/>
            <a:ext cx="7038900" cy="3564300"/>
          </a:xfrm>
          <a:prstGeom prst="rect">
            <a:avLst/>
          </a:prstGeom>
        </p:spPr>
        <p:txBody>
          <a:bodyPr spcFirstLastPara="1" wrap="square" lIns="91425" tIns="91425" rIns="91425" bIns="91425" anchor="t" anchorCtr="0">
            <a:noAutofit/>
          </a:bodyPr>
          <a:lstStyle/>
          <a:p>
            <a:pPr marL="0" lvl="0" indent="0" algn="ctr" rtl="0">
              <a:lnSpc>
                <a:spcPct val="105000"/>
              </a:lnSpc>
              <a:spcBef>
                <a:spcPts val="0"/>
              </a:spcBef>
              <a:spcAft>
                <a:spcPts val="0"/>
              </a:spcAft>
              <a:buSzPts val="1018"/>
              <a:buNone/>
            </a:pPr>
            <a:r>
              <a:rPr lang="en" sz="2502"/>
              <a:t>This talk is geared specifically toward female military physicians and trainees seeking a basic introduction to personal finance.</a:t>
            </a:r>
            <a:endParaRPr sz="2502"/>
          </a:p>
          <a:p>
            <a:pPr marL="0" lvl="0" indent="0" algn="ctr" rtl="0">
              <a:lnSpc>
                <a:spcPct val="105000"/>
              </a:lnSpc>
              <a:spcBef>
                <a:spcPts val="1200"/>
              </a:spcBef>
              <a:spcAft>
                <a:spcPts val="0"/>
              </a:spcAft>
              <a:buSzPts val="1018"/>
              <a:buNone/>
            </a:pPr>
            <a:endParaRPr sz="2502"/>
          </a:p>
          <a:p>
            <a:pPr marL="0" lvl="0" indent="0" algn="ctr" rtl="0">
              <a:lnSpc>
                <a:spcPct val="105000"/>
              </a:lnSpc>
              <a:spcBef>
                <a:spcPts val="1200"/>
              </a:spcBef>
              <a:spcAft>
                <a:spcPts val="1200"/>
              </a:spcAft>
              <a:buSzPts val="1018"/>
              <a:buNone/>
            </a:pPr>
            <a:r>
              <a:rPr lang="en" sz="2502"/>
              <a:t>However, the fundamentals of personal finance apply to all individuals, and everyone is welcome!</a:t>
            </a:r>
            <a:endParaRPr sz="2502"/>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Phase 2:</a:t>
            </a:r>
            <a:endParaRPr/>
          </a:p>
          <a:p>
            <a:pPr marL="0" lvl="0" indent="0" algn="l" rtl="0">
              <a:spcBef>
                <a:spcPts val="0"/>
              </a:spcBef>
              <a:spcAft>
                <a:spcPts val="0"/>
              </a:spcAft>
              <a:buNone/>
            </a:pPr>
            <a:r>
              <a:rPr lang="en"/>
              <a:t>Save a Big Chunk of It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General Rules</a:t>
            </a:r>
            <a:endParaRPr/>
          </a:p>
        </p:txBody>
      </p:sp>
      <p:sp>
        <p:nvSpPr>
          <p:cNvPr id="327" name="Google Shape;327;p43"/>
          <p:cNvSpPr txBox="1">
            <a:spLocks noGrp="1"/>
          </p:cNvSpPr>
          <p:nvPr>
            <p:ph type="body" idx="1"/>
          </p:nvPr>
        </p:nvSpPr>
        <p:spPr>
          <a:xfrm>
            <a:off x="1052550" y="1567550"/>
            <a:ext cx="7038900" cy="2911200"/>
          </a:xfrm>
          <a:prstGeom prst="rect">
            <a:avLst/>
          </a:prstGeom>
        </p:spPr>
        <p:txBody>
          <a:bodyPr spcFirstLastPara="1" wrap="square" lIns="91425" tIns="91425" rIns="91425" bIns="91425" anchor="t" anchorCtr="0">
            <a:normAutofit/>
          </a:bodyPr>
          <a:lstStyle/>
          <a:p>
            <a:pPr marL="457200" lvl="0" indent="0" algn="ctr" rtl="0">
              <a:spcBef>
                <a:spcPts val="0"/>
              </a:spcBef>
              <a:spcAft>
                <a:spcPts val="0"/>
              </a:spcAft>
              <a:buNone/>
            </a:pPr>
            <a:r>
              <a:rPr lang="en" sz="2600"/>
              <a:t>The best time to start saving was the day you made your first income.</a:t>
            </a:r>
            <a:endParaRPr sz="2600"/>
          </a:p>
          <a:p>
            <a:pPr marL="457200" lvl="0" indent="0" algn="ctr" rtl="0">
              <a:spcBef>
                <a:spcPts val="1200"/>
              </a:spcBef>
              <a:spcAft>
                <a:spcPts val="0"/>
              </a:spcAft>
              <a:buNone/>
            </a:pPr>
            <a:endParaRPr sz="2600"/>
          </a:p>
          <a:p>
            <a:pPr marL="457200" lvl="0" indent="0" algn="ctr" rtl="0">
              <a:spcBef>
                <a:spcPts val="1200"/>
              </a:spcBef>
              <a:spcAft>
                <a:spcPts val="1200"/>
              </a:spcAft>
              <a:buNone/>
            </a:pPr>
            <a:r>
              <a:rPr lang="en" sz="2600"/>
              <a:t>The next best time is today.</a:t>
            </a:r>
            <a:endParaRPr sz="2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4"/>
          <p:cNvPicPr preferRelativeResize="0"/>
          <p:nvPr/>
        </p:nvPicPr>
        <p:blipFill>
          <a:blip r:embed="rId3">
            <a:alphaModFix/>
          </a:blip>
          <a:stretch>
            <a:fillRect/>
          </a:stretch>
        </p:blipFill>
        <p:spPr>
          <a:xfrm>
            <a:off x="2193137" y="132387"/>
            <a:ext cx="4757725" cy="4878724"/>
          </a:xfrm>
          <a:prstGeom prst="rect">
            <a:avLst/>
          </a:prstGeom>
          <a:noFill/>
          <a:ln>
            <a:noFill/>
          </a:ln>
        </p:spPr>
      </p:pic>
      <p:sp>
        <p:nvSpPr>
          <p:cNvPr id="333" name="Google Shape;333;p44"/>
          <p:cNvSpPr txBox="1"/>
          <p:nvPr/>
        </p:nvSpPr>
        <p:spPr>
          <a:xfrm>
            <a:off x="6144000" y="4897200"/>
            <a:ext cx="3000000" cy="2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a:t>https://www.stlouisfed.org/-/media/project/frbstl/stlouisfed/blog/2018/september/ovblogimage_compoundinterest.png</a:t>
            </a:r>
            <a:endParaRPr sz="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Much Will You NEED?</a:t>
            </a:r>
            <a:endParaRPr/>
          </a:p>
        </p:txBody>
      </p:sp>
      <p:sp>
        <p:nvSpPr>
          <p:cNvPr id="339" name="Google Shape;339;p45"/>
          <p:cNvSpPr txBox="1">
            <a:spLocks noGrp="1"/>
          </p:cNvSpPr>
          <p:nvPr>
            <p:ph type="body" idx="1"/>
          </p:nvPr>
        </p:nvSpPr>
        <p:spPr>
          <a:xfrm>
            <a:off x="1297500" y="1041550"/>
            <a:ext cx="7038900" cy="3844800"/>
          </a:xfrm>
          <a:prstGeom prst="rect">
            <a:avLst/>
          </a:prstGeom>
        </p:spPr>
        <p:txBody>
          <a:bodyPr spcFirstLastPara="1" wrap="square" lIns="91425" tIns="91425" rIns="91425" bIns="91425" anchor="t" anchorCtr="0">
            <a:normAutofit lnSpcReduction="10000"/>
          </a:bodyPr>
          <a:lstStyle/>
          <a:p>
            <a:pPr marL="457200" lvl="0" indent="-349250" algn="l" rtl="0">
              <a:spcBef>
                <a:spcPts val="0"/>
              </a:spcBef>
              <a:spcAft>
                <a:spcPts val="0"/>
              </a:spcAft>
              <a:buSzPts val="1900"/>
              <a:buChar char="●"/>
            </a:pPr>
            <a:r>
              <a:rPr lang="en" sz="1900"/>
              <a:t>Dependent upon:</a:t>
            </a:r>
            <a:endParaRPr sz="1900"/>
          </a:p>
          <a:p>
            <a:pPr marL="914400" lvl="1" indent="-349250" algn="l" rtl="0">
              <a:spcBef>
                <a:spcPts val="0"/>
              </a:spcBef>
              <a:spcAft>
                <a:spcPts val="0"/>
              </a:spcAft>
              <a:buSzPts val="1900"/>
              <a:buChar char="○"/>
            </a:pPr>
            <a:r>
              <a:rPr lang="en" sz="1900"/>
              <a:t>Current age</a:t>
            </a:r>
            <a:endParaRPr sz="1900"/>
          </a:p>
          <a:p>
            <a:pPr marL="914400" lvl="1" indent="-349250" algn="l" rtl="0">
              <a:spcBef>
                <a:spcPts val="0"/>
              </a:spcBef>
              <a:spcAft>
                <a:spcPts val="0"/>
              </a:spcAft>
              <a:buSzPts val="1900"/>
              <a:buChar char="○"/>
            </a:pPr>
            <a:r>
              <a:rPr lang="en" sz="1900"/>
              <a:t>Pre-tax income</a:t>
            </a:r>
            <a:endParaRPr sz="1900"/>
          </a:p>
          <a:p>
            <a:pPr marL="914400" lvl="1" indent="-349250" algn="l" rtl="0">
              <a:spcBef>
                <a:spcPts val="0"/>
              </a:spcBef>
              <a:spcAft>
                <a:spcPts val="0"/>
              </a:spcAft>
              <a:buSzPts val="1900"/>
              <a:buChar char="○"/>
            </a:pPr>
            <a:r>
              <a:rPr lang="en" sz="1900"/>
              <a:t>Current savings</a:t>
            </a:r>
            <a:endParaRPr sz="1900"/>
          </a:p>
          <a:p>
            <a:pPr marL="914400" lvl="1" indent="-349250" algn="l" rtl="0">
              <a:spcBef>
                <a:spcPts val="0"/>
              </a:spcBef>
              <a:spcAft>
                <a:spcPts val="0"/>
              </a:spcAft>
              <a:buSzPts val="1900"/>
              <a:buChar char="○"/>
            </a:pPr>
            <a:r>
              <a:rPr lang="en" sz="1900"/>
              <a:t>Monthly savings</a:t>
            </a:r>
            <a:endParaRPr sz="1900"/>
          </a:p>
          <a:p>
            <a:pPr marL="914400" lvl="1" indent="-349250" algn="l" rtl="0">
              <a:spcBef>
                <a:spcPts val="0"/>
              </a:spcBef>
              <a:spcAft>
                <a:spcPts val="0"/>
              </a:spcAft>
              <a:buSzPts val="1900"/>
              <a:buChar char="○"/>
            </a:pPr>
            <a:r>
              <a:rPr lang="en" sz="1900"/>
              <a:t>Investment rate of return</a:t>
            </a:r>
            <a:endParaRPr sz="1900"/>
          </a:p>
          <a:p>
            <a:pPr marL="914400" lvl="1" indent="-349250" algn="l" rtl="0">
              <a:spcBef>
                <a:spcPts val="0"/>
              </a:spcBef>
              <a:spcAft>
                <a:spcPts val="0"/>
              </a:spcAft>
              <a:buSzPts val="1900"/>
              <a:buChar char="○"/>
            </a:pPr>
            <a:r>
              <a:rPr lang="en" sz="1900"/>
              <a:t>Inflation</a:t>
            </a:r>
            <a:endParaRPr sz="1900"/>
          </a:p>
          <a:p>
            <a:pPr marL="914400" lvl="1" indent="-349250" algn="l" rtl="0">
              <a:spcBef>
                <a:spcPts val="0"/>
              </a:spcBef>
              <a:spcAft>
                <a:spcPts val="0"/>
              </a:spcAft>
              <a:buSzPts val="1900"/>
              <a:buChar char="○"/>
            </a:pPr>
            <a:r>
              <a:rPr lang="en" sz="1900"/>
              <a:t>Additional income (including any pension and social security) in retirement</a:t>
            </a:r>
            <a:endParaRPr sz="1900"/>
          </a:p>
          <a:p>
            <a:pPr marL="914400" lvl="1" indent="-349250" algn="l" rtl="0">
              <a:spcBef>
                <a:spcPts val="0"/>
              </a:spcBef>
              <a:spcAft>
                <a:spcPts val="0"/>
              </a:spcAft>
              <a:buSzPts val="1900"/>
              <a:buChar char="○"/>
            </a:pPr>
            <a:r>
              <a:rPr lang="en" sz="1900"/>
              <a:t>Goal retirement age</a:t>
            </a:r>
            <a:endParaRPr sz="1900"/>
          </a:p>
          <a:p>
            <a:pPr marL="914400" lvl="1" indent="-349250" algn="l" rtl="0">
              <a:spcBef>
                <a:spcPts val="0"/>
              </a:spcBef>
              <a:spcAft>
                <a:spcPts val="0"/>
              </a:spcAft>
              <a:buSzPts val="1900"/>
              <a:buChar char="○"/>
            </a:pPr>
            <a:r>
              <a:rPr lang="en" sz="1900"/>
              <a:t>Goal monthly spending in retirement</a:t>
            </a:r>
            <a:endParaRPr sz="1900"/>
          </a:p>
          <a:p>
            <a:pPr marL="914400" lvl="1" indent="-349250" algn="l" rtl="0">
              <a:spcBef>
                <a:spcPts val="0"/>
              </a:spcBef>
              <a:spcAft>
                <a:spcPts val="0"/>
              </a:spcAft>
              <a:buSzPts val="1900"/>
              <a:buChar char="○"/>
            </a:pPr>
            <a:r>
              <a:rPr lang="en" sz="1900"/>
              <a:t>Life expectancy</a:t>
            </a: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animEffect transition="in" filter="fade">
                                      <p:cBhvr>
                                        <p:cTn id="7" dur="1000"/>
                                        <p:tgtEl>
                                          <p:spTgt spid="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9">
                                            <p:txEl>
                                              <p:pRg st="1" end="1"/>
                                            </p:txEl>
                                          </p:spTgt>
                                        </p:tgtEl>
                                        <p:attrNameLst>
                                          <p:attrName>style.visibility</p:attrName>
                                        </p:attrNameLst>
                                      </p:cBhvr>
                                      <p:to>
                                        <p:strVal val="visible"/>
                                      </p:to>
                                    </p:set>
                                    <p:animEffect transition="in" filter="fade">
                                      <p:cBhvr>
                                        <p:cTn id="12" dur="1000"/>
                                        <p:tgtEl>
                                          <p:spTgt spid="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xEl>
                                              <p:pRg st="2" end="2"/>
                                            </p:txEl>
                                          </p:spTgt>
                                        </p:tgtEl>
                                        <p:attrNameLst>
                                          <p:attrName>style.visibility</p:attrName>
                                        </p:attrNameLst>
                                      </p:cBhvr>
                                      <p:to>
                                        <p:strVal val="visible"/>
                                      </p:to>
                                    </p:set>
                                    <p:animEffect transition="in" filter="fade">
                                      <p:cBhvr>
                                        <p:cTn id="17" dur="1000"/>
                                        <p:tgtEl>
                                          <p:spTgt spid="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9">
                                            <p:txEl>
                                              <p:pRg st="3" end="3"/>
                                            </p:txEl>
                                          </p:spTgt>
                                        </p:tgtEl>
                                        <p:attrNameLst>
                                          <p:attrName>style.visibility</p:attrName>
                                        </p:attrNameLst>
                                      </p:cBhvr>
                                      <p:to>
                                        <p:strVal val="visible"/>
                                      </p:to>
                                    </p:set>
                                    <p:animEffect transition="in" filter="fade">
                                      <p:cBhvr>
                                        <p:cTn id="22" dur="1000"/>
                                        <p:tgtEl>
                                          <p:spTgt spid="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9">
                                            <p:txEl>
                                              <p:pRg st="4" end="4"/>
                                            </p:txEl>
                                          </p:spTgt>
                                        </p:tgtEl>
                                        <p:attrNameLst>
                                          <p:attrName>style.visibility</p:attrName>
                                        </p:attrNameLst>
                                      </p:cBhvr>
                                      <p:to>
                                        <p:strVal val="visible"/>
                                      </p:to>
                                    </p:set>
                                    <p:animEffect transition="in" filter="fade">
                                      <p:cBhvr>
                                        <p:cTn id="27" dur="1000"/>
                                        <p:tgtEl>
                                          <p:spTgt spid="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9">
                                            <p:txEl>
                                              <p:pRg st="5" end="5"/>
                                            </p:txEl>
                                          </p:spTgt>
                                        </p:tgtEl>
                                        <p:attrNameLst>
                                          <p:attrName>style.visibility</p:attrName>
                                        </p:attrNameLst>
                                      </p:cBhvr>
                                      <p:to>
                                        <p:strVal val="visible"/>
                                      </p:to>
                                    </p:set>
                                    <p:animEffect transition="in" filter="fade">
                                      <p:cBhvr>
                                        <p:cTn id="32" dur="1000"/>
                                        <p:tgtEl>
                                          <p:spTgt spid="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
                                            <p:txEl>
                                              <p:pRg st="6" end="6"/>
                                            </p:txEl>
                                          </p:spTgt>
                                        </p:tgtEl>
                                        <p:attrNameLst>
                                          <p:attrName>style.visibility</p:attrName>
                                        </p:attrNameLst>
                                      </p:cBhvr>
                                      <p:to>
                                        <p:strVal val="visible"/>
                                      </p:to>
                                    </p:set>
                                    <p:animEffect transition="in" filter="fade">
                                      <p:cBhvr>
                                        <p:cTn id="37" dur="1000"/>
                                        <p:tgtEl>
                                          <p:spTgt spid="3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
                                            <p:txEl>
                                              <p:pRg st="7" end="7"/>
                                            </p:txEl>
                                          </p:spTgt>
                                        </p:tgtEl>
                                        <p:attrNameLst>
                                          <p:attrName>style.visibility</p:attrName>
                                        </p:attrNameLst>
                                      </p:cBhvr>
                                      <p:to>
                                        <p:strVal val="visible"/>
                                      </p:to>
                                    </p:set>
                                    <p:animEffect transition="in" filter="fade">
                                      <p:cBhvr>
                                        <p:cTn id="42" dur="1000"/>
                                        <p:tgtEl>
                                          <p:spTgt spid="3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9">
                                            <p:txEl>
                                              <p:pRg st="8" end="8"/>
                                            </p:txEl>
                                          </p:spTgt>
                                        </p:tgtEl>
                                        <p:attrNameLst>
                                          <p:attrName>style.visibility</p:attrName>
                                        </p:attrNameLst>
                                      </p:cBhvr>
                                      <p:to>
                                        <p:strVal val="visible"/>
                                      </p:to>
                                    </p:set>
                                    <p:animEffect transition="in" filter="fade">
                                      <p:cBhvr>
                                        <p:cTn id="47" dur="1000"/>
                                        <p:tgtEl>
                                          <p:spTgt spid="3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9">
                                            <p:txEl>
                                              <p:pRg st="9" end="9"/>
                                            </p:txEl>
                                          </p:spTgt>
                                        </p:tgtEl>
                                        <p:attrNameLst>
                                          <p:attrName>style.visibility</p:attrName>
                                        </p:attrNameLst>
                                      </p:cBhvr>
                                      <p:to>
                                        <p:strVal val="visible"/>
                                      </p:to>
                                    </p:set>
                                    <p:animEffect transition="in" filter="fade">
                                      <p:cBhvr>
                                        <p:cTn id="52" dur="1000"/>
                                        <p:tgtEl>
                                          <p:spTgt spid="33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9">
                                            <p:txEl>
                                              <p:pRg st="10" end="10"/>
                                            </p:txEl>
                                          </p:spTgt>
                                        </p:tgtEl>
                                        <p:attrNameLst>
                                          <p:attrName>style.visibility</p:attrName>
                                        </p:attrNameLst>
                                      </p:cBhvr>
                                      <p:to>
                                        <p:strVal val="visible"/>
                                      </p:to>
                                    </p:set>
                                    <p:animEffect transition="in" filter="fade">
                                      <p:cBhvr>
                                        <p:cTn id="57" dur="1000"/>
                                        <p:tgtEl>
                                          <p:spTgt spid="3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Much Will You NEED?</a:t>
            </a:r>
            <a:endParaRPr/>
          </a:p>
        </p:txBody>
      </p:sp>
      <p:pic>
        <p:nvPicPr>
          <p:cNvPr id="345" name="Google Shape;345;p46"/>
          <p:cNvPicPr preferRelativeResize="0"/>
          <p:nvPr/>
        </p:nvPicPr>
        <p:blipFill>
          <a:blip r:embed="rId3">
            <a:alphaModFix/>
          </a:blip>
          <a:stretch>
            <a:fillRect/>
          </a:stretch>
        </p:blipFill>
        <p:spPr>
          <a:xfrm>
            <a:off x="2834000" y="1010200"/>
            <a:ext cx="3965900" cy="3866751"/>
          </a:xfrm>
          <a:prstGeom prst="rect">
            <a:avLst/>
          </a:prstGeom>
          <a:noFill/>
          <a:ln>
            <a:noFill/>
          </a:ln>
        </p:spPr>
      </p:pic>
      <p:sp>
        <p:nvSpPr>
          <p:cNvPr id="346" name="Google Shape;346;p46"/>
          <p:cNvSpPr txBox="1"/>
          <p:nvPr/>
        </p:nvSpPr>
        <p:spPr>
          <a:xfrm>
            <a:off x="6144000" y="4876950"/>
            <a:ext cx="30000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https://media.makeameme.org/created/well-damn-thats-0b1ca41fae.jpg</a:t>
            </a:r>
            <a:endParaRPr sz="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Much Will You NEED?</a:t>
            </a:r>
            <a:endParaRPr/>
          </a:p>
        </p:txBody>
      </p:sp>
      <p:sp>
        <p:nvSpPr>
          <p:cNvPr id="352" name="Google Shape;352;p4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The 4% Rule</a:t>
            </a:r>
            <a:endParaRPr sz="1900"/>
          </a:p>
          <a:p>
            <a:pPr marL="914400" lvl="1" indent="-349250" algn="l" rtl="0">
              <a:spcBef>
                <a:spcPts val="0"/>
              </a:spcBef>
              <a:spcAft>
                <a:spcPts val="0"/>
              </a:spcAft>
              <a:buSzPts val="1900"/>
              <a:buChar char="○"/>
            </a:pPr>
            <a:r>
              <a:rPr lang="en" sz="1900"/>
              <a:t>You can spend 4% of your savings in your first year of retirement</a:t>
            </a:r>
            <a:endParaRPr sz="1900"/>
          </a:p>
          <a:p>
            <a:pPr marL="914400" lvl="1" indent="-349250" algn="l" rtl="0">
              <a:spcBef>
                <a:spcPts val="0"/>
              </a:spcBef>
              <a:spcAft>
                <a:spcPts val="0"/>
              </a:spcAft>
              <a:buSzPts val="1900"/>
              <a:buChar char="○"/>
            </a:pPr>
            <a:r>
              <a:rPr lang="en" sz="1900"/>
              <a:t>Take out that same dollar amount + inflation adjustment every year thereafter</a:t>
            </a:r>
            <a:endParaRPr sz="1900"/>
          </a:p>
          <a:p>
            <a:pPr marL="914400" lvl="1" indent="-349250" algn="l" rtl="0">
              <a:spcBef>
                <a:spcPts val="0"/>
              </a:spcBef>
              <a:spcAft>
                <a:spcPts val="0"/>
              </a:spcAft>
              <a:buSzPts val="1900"/>
              <a:buChar char="○"/>
            </a:pPr>
            <a:r>
              <a:rPr lang="en" sz="1900"/>
              <a:t>The “Safe Withdrawal Rule” </a:t>
            </a:r>
            <a:endParaRPr sz="1900"/>
          </a:p>
        </p:txBody>
      </p:sp>
      <p:sp>
        <p:nvSpPr>
          <p:cNvPr id="353" name="Google Shape;353;p47"/>
          <p:cNvSpPr txBox="1"/>
          <p:nvPr/>
        </p:nvSpPr>
        <p:spPr>
          <a:xfrm>
            <a:off x="6144000" y="4881900"/>
            <a:ext cx="30000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t>https://www.nerdwallet.com/article/investing/how-long-will-your-retirement-savings-last</a:t>
            </a:r>
            <a:endParaRPr sz="5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Much Will You NEED?</a:t>
            </a:r>
            <a:endParaRPr/>
          </a:p>
        </p:txBody>
      </p:sp>
      <p:sp>
        <p:nvSpPr>
          <p:cNvPr id="359" name="Google Shape;359;p4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The 25x Rule</a:t>
            </a:r>
            <a:endParaRPr sz="1900"/>
          </a:p>
          <a:p>
            <a:pPr marL="914400" lvl="1" indent="-349250" algn="l" rtl="0">
              <a:spcBef>
                <a:spcPts val="0"/>
              </a:spcBef>
              <a:spcAft>
                <a:spcPts val="0"/>
              </a:spcAft>
              <a:buSzPts val="1900"/>
              <a:buChar char="○"/>
            </a:pPr>
            <a:r>
              <a:rPr lang="en" sz="1900"/>
              <a:t>In order to stick with the 4% withdrawal rate, most people would need to have 25x their annual expenses in their portfolio</a:t>
            </a:r>
            <a:endParaRPr sz="1900"/>
          </a:p>
          <a:p>
            <a:pPr marL="914400" lvl="1" indent="-349250" algn="l" rtl="0">
              <a:spcBef>
                <a:spcPts val="0"/>
              </a:spcBef>
              <a:spcAft>
                <a:spcPts val="0"/>
              </a:spcAft>
              <a:buSzPts val="1900"/>
              <a:buChar char="○"/>
            </a:pPr>
            <a:r>
              <a:rPr lang="en" sz="1900"/>
              <a:t>Inflation, Social Security, Early Retirement, Rate of Return</a:t>
            </a:r>
            <a:endParaRPr sz="1900"/>
          </a:p>
          <a:p>
            <a:pPr marL="914400" lvl="1" indent="-349250" algn="l" rtl="0">
              <a:spcBef>
                <a:spcPts val="0"/>
              </a:spcBef>
              <a:spcAft>
                <a:spcPts val="0"/>
              </a:spcAft>
              <a:buSzPts val="1900"/>
              <a:buChar char="○"/>
            </a:pPr>
            <a:r>
              <a:rPr lang="en" sz="1900"/>
              <a:t>Some people prefer The 33x Rule.</a:t>
            </a:r>
            <a:endParaRPr sz="1900"/>
          </a:p>
        </p:txBody>
      </p:sp>
      <p:sp>
        <p:nvSpPr>
          <p:cNvPr id="360" name="Google Shape;360;p48"/>
          <p:cNvSpPr txBox="1"/>
          <p:nvPr/>
        </p:nvSpPr>
        <p:spPr>
          <a:xfrm>
            <a:off x="6144000" y="480480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https://investorjunkie.com/retirement/25x-rule/</a:t>
            </a: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Retirement Calculators</a:t>
            </a:r>
            <a:endParaRPr/>
          </a:p>
        </p:txBody>
      </p:sp>
      <p:sp>
        <p:nvSpPr>
          <p:cNvPr id="366" name="Google Shape;366;p4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a:p>
            <a:pPr marL="0" lvl="0" indent="0" algn="ctr" rtl="0">
              <a:spcBef>
                <a:spcPts val="1200"/>
              </a:spcBef>
              <a:spcAft>
                <a:spcPts val="0"/>
              </a:spcAft>
              <a:buNone/>
            </a:pPr>
            <a:r>
              <a:rPr lang="en" sz="1900" u="sng">
                <a:solidFill>
                  <a:schemeClr val="hlink"/>
                </a:solidFill>
                <a:hlinkClick r:id="rId3"/>
              </a:rPr>
              <a:t>Vanguard Retirement Calculator</a:t>
            </a:r>
            <a:endParaRPr sz="1900"/>
          </a:p>
          <a:p>
            <a:pPr marL="0" lvl="0" indent="0" algn="ctr" rtl="0">
              <a:spcBef>
                <a:spcPts val="1200"/>
              </a:spcBef>
              <a:spcAft>
                <a:spcPts val="0"/>
              </a:spcAft>
              <a:buNone/>
            </a:pPr>
            <a:r>
              <a:rPr lang="en" sz="1900" u="sng">
                <a:solidFill>
                  <a:schemeClr val="hlink"/>
                </a:solidFill>
                <a:hlinkClick r:id="rId4"/>
              </a:rPr>
              <a:t>Nerdwallet Retirement Calculator</a:t>
            </a:r>
            <a:endParaRPr sz="1900"/>
          </a:p>
          <a:p>
            <a:pPr marL="0" lvl="0" indent="0" algn="ctr" rtl="0">
              <a:spcBef>
                <a:spcPts val="1200"/>
              </a:spcBef>
              <a:spcAft>
                <a:spcPts val="1200"/>
              </a:spcAft>
              <a:buNone/>
            </a:pPr>
            <a:r>
              <a:rPr lang="en" sz="1900" u="sng">
                <a:solidFill>
                  <a:schemeClr val="hlink"/>
                </a:solidFill>
                <a:hlinkClick r:id="rId5"/>
              </a:rPr>
              <a:t>Personal Capital Retirement Planner</a:t>
            </a:r>
            <a:endParaRPr sz="19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0"/>
          <p:cNvSpPr txBox="1">
            <a:spLocks noGrp="1"/>
          </p:cNvSpPr>
          <p:nvPr>
            <p:ph type="body" idx="1"/>
          </p:nvPr>
        </p:nvSpPr>
        <p:spPr>
          <a:xfrm>
            <a:off x="872525" y="1347625"/>
            <a:ext cx="7038900" cy="291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3800"/>
          </a:p>
          <a:p>
            <a:pPr marL="457200" lvl="0" indent="0" algn="ctr" rtl="0">
              <a:spcBef>
                <a:spcPts val="1200"/>
              </a:spcBef>
              <a:spcAft>
                <a:spcPts val="0"/>
              </a:spcAft>
              <a:buNone/>
            </a:pPr>
            <a:r>
              <a:rPr lang="en" sz="3800"/>
              <a:t>Numerical Soup</a:t>
            </a:r>
            <a:endParaRPr sz="3600"/>
          </a:p>
          <a:p>
            <a:pPr marL="0" lvl="0" indent="0" algn="l" rtl="0">
              <a:spcBef>
                <a:spcPts val="1200"/>
              </a:spcBef>
              <a:spcAft>
                <a:spcPts val="0"/>
              </a:spcAft>
              <a:buNone/>
            </a:pPr>
            <a:endParaRPr sz="3800"/>
          </a:p>
          <a:p>
            <a:pPr marL="457200" lvl="0" indent="0" algn="l" rtl="0">
              <a:spcBef>
                <a:spcPts val="1200"/>
              </a:spcBef>
              <a:spcAft>
                <a:spcPts val="0"/>
              </a:spcAft>
              <a:buNone/>
            </a:pPr>
            <a:endParaRPr sz="3800"/>
          </a:p>
          <a:p>
            <a:pPr marL="0" lvl="0" indent="0" algn="l" rtl="0">
              <a:spcBef>
                <a:spcPts val="1200"/>
              </a:spcBef>
              <a:spcAft>
                <a:spcPts val="1200"/>
              </a:spcAft>
              <a:buNone/>
            </a:pPr>
            <a:endParaRPr sz="3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51"/>
          <p:cNvPicPr preferRelativeResize="0"/>
          <p:nvPr/>
        </p:nvPicPr>
        <p:blipFill>
          <a:blip r:embed="rId3">
            <a:alphaModFix/>
          </a:blip>
          <a:stretch>
            <a:fillRect/>
          </a:stretch>
        </p:blipFill>
        <p:spPr>
          <a:xfrm>
            <a:off x="765525" y="307663"/>
            <a:ext cx="7612950" cy="4528174"/>
          </a:xfrm>
          <a:prstGeom prst="rect">
            <a:avLst/>
          </a:prstGeom>
          <a:noFill/>
          <a:ln>
            <a:noFill/>
          </a:ln>
        </p:spPr>
      </p:pic>
      <p:sp>
        <p:nvSpPr>
          <p:cNvPr id="377" name="Google Shape;377;p51"/>
          <p:cNvSpPr txBox="1"/>
          <p:nvPr/>
        </p:nvSpPr>
        <p:spPr>
          <a:xfrm>
            <a:off x="6144000" y="4835825"/>
            <a:ext cx="30000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
              <a:t>https://www.google.com/url?sa=i&amp;url=https%3A%2F%2Fbaylaart.com%2FRetirement-for-Artists&amp;psig=AOvVaw2pCG2-qe_yWflBAofMWMjR&amp;ust=1664441064023000&amp;source=images&amp;cd=vfe&amp;ved=0CAwQjRxqFwoTCPD38KWMt_oCFQAAAAAdAAAAABAD</a:t>
            </a:r>
            <a:endParaRPr sz="3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Disclaimers</a:t>
            </a:r>
            <a:endParaRPr/>
          </a:p>
        </p:txBody>
      </p:sp>
      <p:sp>
        <p:nvSpPr>
          <p:cNvPr id="153" name="Google Shape;153;p16"/>
          <p:cNvSpPr txBox="1">
            <a:spLocks noGrp="1"/>
          </p:cNvSpPr>
          <p:nvPr>
            <p:ph type="body" idx="1"/>
          </p:nvPr>
        </p:nvSpPr>
        <p:spPr>
          <a:xfrm>
            <a:off x="1297500" y="1116150"/>
            <a:ext cx="7038900" cy="2911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018"/>
              <a:buNone/>
            </a:pPr>
            <a:endParaRPr sz="2902"/>
          </a:p>
          <a:p>
            <a:pPr marL="0" lvl="0" indent="0" algn="ctr" rtl="0">
              <a:lnSpc>
                <a:spcPct val="105000"/>
              </a:lnSpc>
              <a:spcBef>
                <a:spcPts val="1200"/>
              </a:spcBef>
              <a:spcAft>
                <a:spcPts val="0"/>
              </a:spcAft>
              <a:buSzPts val="1018"/>
              <a:buNone/>
            </a:pPr>
            <a:r>
              <a:rPr lang="en" sz="2902"/>
              <a:t>Personal finance is deeply personal.</a:t>
            </a:r>
            <a:endParaRPr sz="2902"/>
          </a:p>
          <a:p>
            <a:pPr marL="0" lvl="0" indent="0" algn="ctr" rtl="0">
              <a:lnSpc>
                <a:spcPct val="105000"/>
              </a:lnSpc>
              <a:spcBef>
                <a:spcPts val="1200"/>
              </a:spcBef>
              <a:spcAft>
                <a:spcPts val="0"/>
              </a:spcAft>
              <a:buSzPts val="1018"/>
              <a:buNone/>
            </a:pPr>
            <a:endParaRPr sz="2902"/>
          </a:p>
          <a:p>
            <a:pPr marL="0" lvl="0" indent="0" algn="ctr" rtl="0">
              <a:lnSpc>
                <a:spcPct val="105000"/>
              </a:lnSpc>
              <a:spcBef>
                <a:spcPts val="1200"/>
              </a:spcBef>
              <a:spcAft>
                <a:spcPts val="0"/>
              </a:spcAft>
              <a:buSzPts val="1018"/>
              <a:buNone/>
            </a:pPr>
            <a:r>
              <a:rPr lang="en" sz="2902"/>
              <a:t>I am not a financial advisor, and this should not be taken as personal financial advice. </a:t>
            </a:r>
            <a:endParaRPr sz="2902"/>
          </a:p>
          <a:p>
            <a:pPr marL="0" lvl="0" indent="0" algn="ctr" rtl="0">
              <a:lnSpc>
                <a:spcPct val="105000"/>
              </a:lnSpc>
              <a:spcBef>
                <a:spcPts val="1200"/>
              </a:spcBef>
              <a:spcAft>
                <a:spcPts val="0"/>
              </a:spcAft>
              <a:buSzPts val="1018"/>
              <a:buNone/>
            </a:pPr>
            <a:endParaRPr sz="2902"/>
          </a:p>
          <a:p>
            <a:pPr marL="0" lvl="0" indent="0" algn="ctr" rtl="0">
              <a:lnSpc>
                <a:spcPct val="105000"/>
              </a:lnSpc>
              <a:spcBef>
                <a:spcPts val="1200"/>
              </a:spcBef>
              <a:spcAft>
                <a:spcPts val="1200"/>
              </a:spcAft>
              <a:buSzPts val="1018"/>
              <a:buNone/>
            </a:pPr>
            <a:endParaRPr sz="2902"/>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Retirement Planning </a:t>
            </a:r>
            <a:endParaRPr/>
          </a:p>
          <a:p>
            <a:pPr marL="0" lvl="0" indent="0" algn="l" rtl="0">
              <a:spcBef>
                <a:spcPts val="0"/>
              </a:spcBef>
              <a:spcAft>
                <a:spcPts val="0"/>
              </a:spcAft>
              <a:buNone/>
            </a:pPr>
            <a:r>
              <a:rPr lang="en" sz="1588"/>
              <a:t>You Don’t Have To Work Forever</a:t>
            </a:r>
            <a:endParaRPr sz="1588"/>
          </a:p>
        </p:txBody>
      </p:sp>
      <p:sp>
        <p:nvSpPr>
          <p:cNvPr id="383" name="Google Shape;383;p52"/>
          <p:cNvSpPr txBox="1">
            <a:spLocks noGrp="1"/>
          </p:cNvSpPr>
          <p:nvPr>
            <p:ph type="body" idx="1"/>
          </p:nvPr>
        </p:nvSpPr>
        <p:spPr>
          <a:xfrm>
            <a:off x="1297500" y="125110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p>
          <a:p>
            <a:pPr marL="457200" lvl="0" indent="-381000" algn="l" rtl="0">
              <a:spcBef>
                <a:spcPts val="1200"/>
              </a:spcBef>
              <a:spcAft>
                <a:spcPts val="0"/>
              </a:spcAft>
              <a:buSzPts val="2400"/>
              <a:buChar char="●"/>
            </a:pPr>
            <a:r>
              <a:rPr lang="en" sz="2400"/>
              <a:t>Maximize your Roth IRA contributions</a:t>
            </a:r>
            <a:endParaRPr sz="2400"/>
          </a:p>
          <a:p>
            <a:pPr marL="914400" lvl="1" indent="-368300" algn="l" rtl="0">
              <a:spcBef>
                <a:spcPts val="0"/>
              </a:spcBef>
              <a:spcAft>
                <a:spcPts val="0"/>
              </a:spcAft>
              <a:buSzPts val="2200"/>
              <a:buChar char="○"/>
            </a:pPr>
            <a:r>
              <a:rPr lang="en" sz="2200"/>
              <a:t>IRS Limit: $6,000/yr (&gt;50: $7,000/yr)</a:t>
            </a:r>
            <a:endParaRPr sz="2200"/>
          </a:p>
          <a:p>
            <a:pPr marL="914400" lvl="1" indent="-368300" algn="l" rtl="0">
              <a:spcBef>
                <a:spcPts val="0"/>
              </a:spcBef>
              <a:spcAft>
                <a:spcPts val="0"/>
              </a:spcAft>
              <a:buSzPts val="2200"/>
              <a:buChar char="○"/>
            </a:pPr>
            <a:r>
              <a:rPr lang="en" sz="2200"/>
              <a:t>Learn the rules regarding income limits and tax filing status as they apply to you</a:t>
            </a:r>
            <a:endParaRPr sz="2200"/>
          </a:p>
          <a:p>
            <a:pPr marL="914400" lvl="1" indent="-368300" algn="l" rtl="0">
              <a:spcBef>
                <a:spcPts val="0"/>
              </a:spcBef>
              <a:spcAft>
                <a:spcPts val="0"/>
              </a:spcAft>
              <a:buSzPts val="2200"/>
              <a:buChar char="○"/>
            </a:pPr>
            <a:r>
              <a:rPr lang="en" sz="2200"/>
              <a:t>Backdoor Roths are still possible!</a:t>
            </a:r>
            <a:endParaRPr sz="2200"/>
          </a:p>
          <a:p>
            <a:pPr marL="0" lvl="0" indent="0" algn="l" rtl="0">
              <a:spcBef>
                <a:spcPts val="1200"/>
              </a:spcBef>
              <a:spcAft>
                <a:spcPts val="0"/>
              </a:spcAft>
              <a:buNone/>
            </a:pPr>
            <a:endParaRPr sz="2400"/>
          </a:p>
          <a:p>
            <a:pPr marL="457200" lvl="0" indent="0" algn="l" rtl="0">
              <a:spcBef>
                <a:spcPts val="1200"/>
              </a:spcBef>
              <a:spcAft>
                <a:spcPts val="0"/>
              </a:spcAft>
              <a:buNone/>
            </a:pPr>
            <a:endParaRPr sz="2400"/>
          </a:p>
          <a:p>
            <a:pPr marL="0" lvl="0" indent="0" algn="l" rtl="0">
              <a:spcBef>
                <a:spcPts val="1200"/>
              </a:spcBef>
              <a:spcAft>
                <a:spcPts val="1200"/>
              </a:spcAft>
              <a:buNone/>
            </a:pPr>
            <a:endParaRPr sz="2400"/>
          </a:p>
        </p:txBody>
      </p:sp>
      <p:sp>
        <p:nvSpPr>
          <p:cNvPr id="384" name="Google Shape;384;p52"/>
          <p:cNvSpPr txBox="1"/>
          <p:nvPr/>
        </p:nvSpPr>
        <p:spPr>
          <a:xfrm>
            <a:off x="4572000" y="4774200"/>
            <a:ext cx="456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Lato"/>
                <a:ea typeface="Lato"/>
                <a:cs typeface="Lato"/>
                <a:sym typeface="Lato"/>
              </a:rPr>
              <a:t>https://hr.nih.gov/benefits/retirement/2022-thrift-savings-plan-tsp-contribution-limits-and-tsp-spillover-method#:~:text=The%202022%20IRS%20annual%20limit,end%20of%20the%20calendar%20year.</a:t>
            </a:r>
            <a:endParaRPr sz="600">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Retirement Planning </a:t>
            </a:r>
            <a:endParaRPr/>
          </a:p>
          <a:p>
            <a:pPr marL="0" lvl="0" indent="0" algn="l" rtl="0">
              <a:spcBef>
                <a:spcPts val="0"/>
              </a:spcBef>
              <a:spcAft>
                <a:spcPts val="0"/>
              </a:spcAft>
              <a:buNone/>
            </a:pPr>
            <a:r>
              <a:rPr lang="en" sz="1588"/>
              <a:t>You Don’t Have To Work Forever</a:t>
            </a:r>
            <a:endParaRPr sz="1588"/>
          </a:p>
        </p:txBody>
      </p:sp>
      <p:sp>
        <p:nvSpPr>
          <p:cNvPr id="390" name="Google Shape;390;p53"/>
          <p:cNvSpPr txBox="1">
            <a:spLocks noGrp="1"/>
          </p:cNvSpPr>
          <p:nvPr>
            <p:ph type="body" idx="1"/>
          </p:nvPr>
        </p:nvSpPr>
        <p:spPr>
          <a:xfrm>
            <a:off x="1297500" y="1307850"/>
            <a:ext cx="7038900" cy="2911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200"/>
          </a:p>
          <a:p>
            <a:pPr marL="457200" lvl="0" indent="-381000" algn="l" rtl="0">
              <a:spcBef>
                <a:spcPts val="1200"/>
              </a:spcBef>
              <a:spcAft>
                <a:spcPts val="0"/>
              </a:spcAft>
              <a:buSzPts val="2400"/>
              <a:buChar char="●"/>
            </a:pPr>
            <a:r>
              <a:rPr lang="en" sz="2400"/>
              <a:t>Maximize your TSP contributions</a:t>
            </a:r>
            <a:endParaRPr sz="2400"/>
          </a:p>
          <a:p>
            <a:pPr marL="914400" lvl="1" indent="-368300" algn="l" rtl="0">
              <a:spcBef>
                <a:spcPts val="0"/>
              </a:spcBef>
              <a:spcAft>
                <a:spcPts val="0"/>
              </a:spcAft>
              <a:buSzPts val="2200"/>
              <a:buChar char="○"/>
            </a:pPr>
            <a:r>
              <a:rPr lang="en" sz="2200"/>
              <a:t>IRS limit for regular contributions in 2022: $22,500/yr</a:t>
            </a:r>
            <a:endParaRPr sz="2200"/>
          </a:p>
          <a:p>
            <a:pPr marL="914400" lvl="1" indent="-368300" algn="l" rtl="0">
              <a:spcBef>
                <a:spcPts val="0"/>
              </a:spcBef>
              <a:spcAft>
                <a:spcPts val="0"/>
              </a:spcAft>
              <a:buSzPts val="2200"/>
              <a:buChar char="○"/>
            </a:pPr>
            <a:r>
              <a:rPr lang="en" sz="2200"/>
              <a:t>ALWAYS  get the match (5% for DOD)</a:t>
            </a:r>
            <a:endParaRPr sz="2200"/>
          </a:p>
          <a:p>
            <a:pPr marL="914400" lvl="1" indent="-368300" algn="l" rtl="0">
              <a:spcBef>
                <a:spcPts val="0"/>
              </a:spcBef>
              <a:spcAft>
                <a:spcPts val="0"/>
              </a:spcAft>
              <a:buSzPts val="2200"/>
              <a:buChar char="○"/>
            </a:pPr>
            <a:r>
              <a:rPr lang="en" sz="2200"/>
              <a:t>Over 50?  Catch up!</a:t>
            </a:r>
            <a:endParaRPr sz="2200"/>
          </a:p>
          <a:p>
            <a:pPr marL="0" lvl="0" indent="0" algn="l" rtl="0">
              <a:spcBef>
                <a:spcPts val="1200"/>
              </a:spcBef>
              <a:spcAft>
                <a:spcPts val="0"/>
              </a:spcAft>
              <a:buNone/>
            </a:pPr>
            <a:endParaRPr sz="2400"/>
          </a:p>
          <a:p>
            <a:pPr marL="457200" lvl="0" indent="0" algn="l" rtl="0">
              <a:spcBef>
                <a:spcPts val="1200"/>
              </a:spcBef>
              <a:spcAft>
                <a:spcPts val="0"/>
              </a:spcAft>
              <a:buNone/>
            </a:pPr>
            <a:endParaRPr sz="2400"/>
          </a:p>
          <a:p>
            <a:pPr marL="0" lvl="0" indent="0" algn="l" rtl="0">
              <a:spcBef>
                <a:spcPts val="1200"/>
              </a:spcBef>
              <a:spcAft>
                <a:spcPts val="1200"/>
              </a:spcAft>
              <a:buNone/>
            </a:pPr>
            <a:endParaRPr sz="2400"/>
          </a:p>
        </p:txBody>
      </p:sp>
      <p:sp>
        <p:nvSpPr>
          <p:cNvPr id="391" name="Google Shape;391;p53"/>
          <p:cNvSpPr txBox="1"/>
          <p:nvPr/>
        </p:nvSpPr>
        <p:spPr>
          <a:xfrm>
            <a:off x="4572000" y="4774200"/>
            <a:ext cx="456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Lato"/>
                <a:ea typeface="Lato"/>
                <a:cs typeface="Lato"/>
                <a:sym typeface="Lato"/>
              </a:rPr>
              <a:t>https://hr.nih.gov/benefits/retirement/2022-thrift-savings-plan-tsp-contribution-limits-and-tsp-spillover-method#:~:text=The%202022%20IRS%20annual%20limit,end%20of%20the%20calendar%20year.</a:t>
            </a:r>
            <a:endParaRPr sz="600">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Retirement Planning </a:t>
            </a:r>
            <a:endParaRPr/>
          </a:p>
          <a:p>
            <a:pPr marL="0" lvl="0" indent="0" algn="l" rtl="0">
              <a:spcBef>
                <a:spcPts val="0"/>
              </a:spcBef>
              <a:spcAft>
                <a:spcPts val="0"/>
              </a:spcAft>
              <a:buNone/>
            </a:pPr>
            <a:r>
              <a:rPr lang="en" sz="1588"/>
              <a:t>You Don’t Have To Work Forever</a:t>
            </a:r>
            <a:endParaRPr sz="1588"/>
          </a:p>
        </p:txBody>
      </p:sp>
      <p:sp>
        <p:nvSpPr>
          <p:cNvPr id="397" name="Google Shape;397;p5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200"/>
              <a:t>Contribute to other tax-advantaged and tax-protected accounts as your goals dictate (TSP, 401K, 403B, HSA*,  etc)</a:t>
            </a:r>
            <a:endParaRPr sz="2200"/>
          </a:p>
          <a:p>
            <a:pPr marL="457200" lvl="0" indent="0" algn="l" rtl="0">
              <a:spcBef>
                <a:spcPts val="1200"/>
              </a:spcBef>
              <a:spcAft>
                <a:spcPts val="0"/>
              </a:spcAft>
              <a:buNone/>
            </a:pPr>
            <a:endParaRPr sz="2200"/>
          </a:p>
          <a:p>
            <a:pPr marL="457200" lvl="0" indent="-400050" algn="l" rtl="0">
              <a:spcBef>
                <a:spcPts val="1200"/>
              </a:spcBef>
              <a:spcAft>
                <a:spcPts val="0"/>
              </a:spcAft>
              <a:buSzPts val="2700"/>
              <a:buChar char="●"/>
            </a:pPr>
            <a:r>
              <a:rPr lang="en" sz="2200"/>
              <a:t>THEN contribute to a taxable account to meet your total retirement savings goal</a:t>
            </a:r>
            <a:endParaRPr sz="2200"/>
          </a:p>
          <a:p>
            <a:pPr marL="457200" lvl="0" indent="0" algn="l" rtl="0">
              <a:spcBef>
                <a:spcPts val="1200"/>
              </a:spcBef>
              <a:spcAft>
                <a:spcPts val="0"/>
              </a:spcAft>
              <a:buNone/>
            </a:pPr>
            <a:endParaRPr sz="2200"/>
          </a:p>
          <a:p>
            <a:pPr marL="0" lvl="0" indent="0" algn="l" rtl="0">
              <a:spcBef>
                <a:spcPts val="1200"/>
              </a:spcBef>
              <a:spcAft>
                <a:spcPts val="0"/>
              </a:spcAft>
              <a:buNone/>
            </a:pPr>
            <a:endParaRPr sz="2700"/>
          </a:p>
          <a:p>
            <a:pPr marL="457200" lvl="0" indent="0" algn="l" rtl="0">
              <a:spcBef>
                <a:spcPts val="1200"/>
              </a:spcBef>
              <a:spcAft>
                <a:spcPts val="0"/>
              </a:spcAft>
              <a:buNone/>
            </a:pPr>
            <a:endParaRPr sz="2700"/>
          </a:p>
          <a:p>
            <a:pPr marL="0" lvl="0" indent="0" algn="l" rtl="0">
              <a:spcBef>
                <a:spcPts val="1200"/>
              </a:spcBef>
              <a:spcAft>
                <a:spcPts val="1200"/>
              </a:spcAft>
              <a:buNone/>
            </a:pPr>
            <a:endParaRPr sz="2700"/>
          </a:p>
        </p:txBody>
      </p:sp>
      <p:sp>
        <p:nvSpPr>
          <p:cNvPr id="398" name="Google Shape;398;p54"/>
          <p:cNvSpPr txBox="1"/>
          <p:nvPr/>
        </p:nvSpPr>
        <p:spPr>
          <a:xfrm>
            <a:off x="4572000" y="4774200"/>
            <a:ext cx="456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Lato"/>
                <a:ea typeface="Lato"/>
                <a:cs typeface="Lato"/>
                <a:sym typeface="Lato"/>
              </a:rPr>
              <a:t>https://hr.nih.gov/benefits/retirement/2022-thrift-savings-plan-tsp-contribution-limits-and-tsp-spillover-method#:~:text=The%202022%20IRS%20annual%20limit,end%20of%20the%20calendar%20year.</a:t>
            </a:r>
            <a:endParaRPr sz="600">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5"/>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BRS vs. High-3</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BRS vs HIGH 3</a:t>
            </a:r>
            <a:endParaRPr/>
          </a:p>
        </p:txBody>
      </p:sp>
      <p:sp>
        <p:nvSpPr>
          <p:cNvPr id="409" name="Google Shape;409;p5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10" name="Google Shape;410;p56"/>
          <p:cNvPicPr preferRelativeResize="0"/>
          <p:nvPr/>
        </p:nvPicPr>
        <p:blipFill>
          <a:blip r:embed="rId3">
            <a:alphaModFix/>
          </a:blip>
          <a:stretch>
            <a:fillRect/>
          </a:stretch>
        </p:blipFill>
        <p:spPr>
          <a:xfrm>
            <a:off x="844288" y="137237"/>
            <a:ext cx="7455425" cy="48690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57"/>
          <p:cNvPicPr preferRelativeResize="0"/>
          <p:nvPr/>
        </p:nvPicPr>
        <p:blipFill>
          <a:blip r:embed="rId3">
            <a:alphaModFix/>
          </a:blip>
          <a:stretch>
            <a:fillRect/>
          </a:stretch>
        </p:blipFill>
        <p:spPr>
          <a:xfrm>
            <a:off x="1434463" y="218600"/>
            <a:ext cx="6275076" cy="4706300"/>
          </a:xfrm>
          <a:prstGeom prst="rect">
            <a:avLst/>
          </a:prstGeom>
          <a:noFill/>
          <a:ln>
            <a:noFill/>
          </a:ln>
        </p:spPr>
      </p:pic>
      <p:sp>
        <p:nvSpPr>
          <p:cNvPr id="416" name="Google Shape;416;p57"/>
          <p:cNvSpPr txBox="1"/>
          <p:nvPr/>
        </p:nvSpPr>
        <p:spPr>
          <a:xfrm>
            <a:off x="6144000" y="4881900"/>
            <a:ext cx="30000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t>https://slideplayer.com/slide/10660770/36/images/25/Comparing+High+3+and+the+BRS.jpg</a:t>
            </a:r>
            <a:endParaRPr sz="5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58"/>
          <p:cNvPicPr preferRelativeResize="0"/>
          <p:nvPr/>
        </p:nvPicPr>
        <p:blipFill>
          <a:blip r:embed="rId3">
            <a:alphaModFix/>
          </a:blip>
          <a:stretch>
            <a:fillRect/>
          </a:stretch>
        </p:blipFill>
        <p:spPr>
          <a:xfrm>
            <a:off x="1517250" y="96963"/>
            <a:ext cx="6599401" cy="4949576"/>
          </a:xfrm>
          <a:prstGeom prst="rect">
            <a:avLst/>
          </a:prstGeom>
          <a:noFill/>
          <a:ln>
            <a:noFill/>
          </a:ln>
        </p:spPr>
      </p:pic>
      <p:sp>
        <p:nvSpPr>
          <p:cNvPr id="422" name="Google Shape;422;p58"/>
          <p:cNvSpPr txBox="1"/>
          <p:nvPr/>
        </p:nvSpPr>
        <p:spPr>
          <a:xfrm>
            <a:off x="6144000" y="4897200"/>
            <a:ext cx="3000000" cy="2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a:t>https://slideplayer.com/slide/15726165/88/images/19/Differences+between+the+High-3+and+the+BRS.jpg</a:t>
            </a:r>
            <a:endParaRPr sz="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BRS vs HIGH 3</a:t>
            </a:r>
            <a:endParaRPr/>
          </a:p>
        </p:txBody>
      </p:sp>
      <p:sp>
        <p:nvSpPr>
          <p:cNvPr id="428" name="Google Shape;428;p5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200"/>
          </a:p>
          <a:p>
            <a:pPr marL="0" lvl="0" indent="0" algn="ctr" rtl="0">
              <a:spcBef>
                <a:spcPts val="1200"/>
              </a:spcBef>
              <a:spcAft>
                <a:spcPts val="0"/>
              </a:spcAft>
              <a:buNone/>
            </a:pPr>
            <a:r>
              <a:rPr lang="en" sz="2200" u="sng">
                <a:solidFill>
                  <a:schemeClr val="hlink"/>
                </a:solidFill>
                <a:hlinkClick r:id="rId3"/>
              </a:rPr>
              <a:t>https://militarypay.defense.gov/Calculators/BRS/</a:t>
            </a:r>
            <a:endParaRPr sz="2200"/>
          </a:p>
          <a:p>
            <a:pPr marL="0" lvl="0" indent="0" algn="ctr" rtl="0">
              <a:spcBef>
                <a:spcPts val="1200"/>
              </a:spcBef>
              <a:spcAft>
                <a:spcPts val="1200"/>
              </a:spcAft>
              <a:buNone/>
            </a:pPr>
            <a:endParaRPr sz="2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Debt</a:t>
            </a:r>
            <a:endParaRPr/>
          </a:p>
          <a:p>
            <a:pPr marL="0" lvl="0" indent="0" algn="l" rtl="0">
              <a:spcBef>
                <a:spcPts val="0"/>
              </a:spcBef>
              <a:spcAft>
                <a:spcPts val="0"/>
              </a:spcAft>
              <a:buNone/>
            </a:pPr>
            <a:r>
              <a:rPr lang="en" sz="1700"/>
              <a:t>Paying What You Owe</a:t>
            </a:r>
            <a:endParaRPr sz="1700"/>
          </a:p>
        </p:txBody>
      </p:sp>
      <p:sp>
        <p:nvSpPr>
          <p:cNvPr id="434" name="Google Shape;434;p6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SzPts val="2500"/>
              <a:buChar char="●"/>
            </a:pPr>
            <a:r>
              <a:rPr lang="en" sz="2500"/>
              <a:t>Develop a Plan</a:t>
            </a:r>
            <a:endParaRPr sz="2500"/>
          </a:p>
          <a:p>
            <a:pPr marL="914400" lvl="1" indent="-374650" algn="l" rtl="0">
              <a:spcBef>
                <a:spcPts val="0"/>
              </a:spcBef>
              <a:spcAft>
                <a:spcPts val="0"/>
              </a:spcAft>
              <a:buSzPts val="2300"/>
              <a:buChar char="○"/>
            </a:pPr>
            <a:r>
              <a:rPr lang="en" sz="2300"/>
              <a:t>Consolidate</a:t>
            </a:r>
            <a:endParaRPr sz="2300"/>
          </a:p>
          <a:p>
            <a:pPr marL="914400" lvl="1" indent="-374650" algn="l" rtl="0">
              <a:spcBef>
                <a:spcPts val="0"/>
              </a:spcBef>
              <a:spcAft>
                <a:spcPts val="0"/>
              </a:spcAft>
              <a:buSzPts val="2300"/>
              <a:buChar char="○"/>
            </a:pPr>
            <a:r>
              <a:rPr lang="en" sz="2300"/>
              <a:t>Refinance</a:t>
            </a:r>
            <a:endParaRPr sz="2300"/>
          </a:p>
          <a:p>
            <a:pPr marL="914400" lvl="1" indent="-374650" algn="l" rtl="0">
              <a:spcBef>
                <a:spcPts val="0"/>
              </a:spcBef>
              <a:spcAft>
                <a:spcPts val="0"/>
              </a:spcAft>
              <a:buSzPts val="2300"/>
              <a:buChar char="○"/>
            </a:pPr>
            <a:r>
              <a:rPr lang="en" sz="2300"/>
              <a:t>Loan forgiveness</a:t>
            </a:r>
            <a:endParaRPr sz="23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Pay Off Debt or Save for Retirement?</a:t>
            </a:r>
            <a:endParaRPr/>
          </a:p>
        </p:txBody>
      </p:sp>
      <p:sp>
        <p:nvSpPr>
          <p:cNvPr id="440" name="Google Shape;440;p61"/>
          <p:cNvSpPr txBox="1">
            <a:spLocks noGrp="1"/>
          </p:cNvSpPr>
          <p:nvPr>
            <p:ph type="body" idx="1"/>
          </p:nvPr>
        </p:nvSpPr>
        <p:spPr>
          <a:xfrm>
            <a:off x="1297500" y="1208725"/>
            <a:ext cx="7038900" cy="36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The White Coat Investor Approach:</a:t>
            </a:r>
            <a:endParaRPr sz="1900"/>
          </a:p>
          <a:p>
            <a:pPr marL="457200" lvl="0" indent="-349250" algn="l" rtl="0">
              <a:spcBef>
                <a:spcPts val="1200"/>
              </a:spcBef>
              <a:spcAft>
                <a:spcPts val="0"/>
              </a:spcAft>
              <a:buSzPts val="1900"/>
              <a:buChar char="●"/>
            </a:pPr>
            <a:r>
              <a:rPr lang="en" sz="1900"/>
              <a:t>Get employer match!</a:t>
            </a:r>
            <a:endParaRPr sz="1900"/>
          </a:p>
          <a:p>
            <a:pPr marL="457200" lvl="0" indent="-349250" algn="l" rtl="0">
              <a:spcBef>
                <a:spcPts val="0"/>
              </a:spcBef>
              <a:spcAft>
                <a:spcPts val="0"/>
              </a:spcAft>
              <a:buSzPts val="1900"/>
              <a:buChar char="●"/>
            </a:pPr>
            <a:r>
              <a:rPr lang="en" sz="1900"/>
              <a:t>Pay off high interest rate debt (8% or more)</a:t>
            </a:r>
            <a:endParaRPr sz="1900"/>
          </a:p>
          <a:p>
            <a:pPr marL="457200" lvl="0" indent="-349250" algn="l" rtl="0">
              <a:spcBef>
                <a:spcPts val="0"/>
              </a:spcBef>
              <a:spcAft>
                <a:spcPts val="0"/>
              </a:spcAft>
              <a:buSzPts val="1900"/>
              <a:buChar char="●"/>
            </a:pPr>
            <a:r>
              <a:rPr lang="en" sz="1900"/>
              <a:t>Max out available retirement accounts</a:t>
            </a:r>
            <a:endParaRPr sz="1900"/>
          </a:p>
          <a:p>
            <a:pPr marL="457200" lvl="0" indent="-349250" algn="l" rtl="0">
              <a:spcBef>
                <a:spcPts val="0"/>
              </a:spcBef>
              <a:spcAft>
                <a:spcPts val="0"/>
              </a:spcAft>
              <a:buSzPts val="1900"/>
              <a:buChar char="●"/>
            </a:pPr>
            <a:r>
              <a:rPr lang="en" sz="1900"/>
              <a:t>Invest in assets with high expected returns (15-20%?!)</a:t>
            </a:r>
            <a:endParaRPr sz="1900"/>
          </a:p>
          <a:p>
            <a:pPr marL="457200" lvl="0" indent="-349250" algn="l" rtl="0">
              <a:spcBef>
                <a:spcPts val="0"/>
              </a:spcBef>
              <a:spcAft>
                <a:spcPts val="0"/>
              </a:spcAft>
              <a:buSzPts val="1900"/>
              <a:buChar char="●"/>
            </a:pPr>
            <a:r>
              <a:rPr lang="en" sz="1900"/>
              <a:t>Pay off moderate interest rate debt (4-7%)</a:t>
            </a:r>
            <a:endParaRPr sz="1900"/>
          </a:p>
          <a:p>
            <a:pPr marL="457200" lvl="0" indent="-349250" algn="l" rtl="0">
              <a:spcBef>
                <a:spcPts val="0"/>
              </a:spcBef>
              <a:spcAft>
                <a:spcPts val="0"/>
              </a:spcAft>
              <a:buSzPts val="1900"/>
              <a:buChar char="●"/>
            </a:pPr>
            <a:r>
              <a:rPr lang="en" sz="1900"/>
              <a:t>Invest in assets with moderate expected returns</a:t>
            </a:r>
            <a:endParaRPr sz="1900"/>
          </a:p>
          <a:p>
            <a:pPr marL="457200" lvl="0" indent="-349250" algn="l" rtl="0">
              <a:spcBef>
                <a:spcPts val="0"/>
              </a:spcBef>
              <a:spcAft>
                <a:spcPts val="0"/>
              </a:spcAft>
              <a:buSzPts val="1900"/>
              <a:buChar char="●"/>
            </a:pPr>
            <a:r>
              <a:rPr lang="en" sz="1900"/>
              <a:t>Pay off low interest rate debt (1-3%)</a:t>
            </a:r>
            <a:endParaRPr sz="1900"/>
          </a:p>
          <a:p>
            <a:pPr marL="457200" lvl="0" indent="-349250" algn="l" rtl="0">
              <a:spcBef>
                <a:spcPts val="0"/>
              </a:spcBef>
              <a:spcAft>
                <a:spcPts val="0"/>
              </a:spcAft>
              <a:buSzPts val="1900"/>
              <a:buChar char="●"/>
            </a:pPr>
            <a:r>
              <a:rPr lang="en" sz="1900"/>
              <a:t>Invest in assets with low expected returns (or buy something)</a:t>
            </a:r>
            <a:endParaRPr sz="1900"/>
          </a:p>
          <a:p>
            <a:pPr marL="0" lvl="0" indent="0" algn="l" rtl="0">
              <a:spcBef>
                <a:spcPts val="1200"/>
              </a:spcBef>
              <a:spcAft>
                <a:spcPts val="1200"/>
              </a:spcAft>
              <a:buNone/>
            </a:pPr>
            <a:endParaRPr sz="1900"/>
          </a:p>
        </p:txBody>
      </p:sp>
      <p:sp>
        <p:nvSpPr>
          <p:cNvPr id="441" name="Google Shape;441;p61"/>
          <p:cNvSpPr txBox="1"/>
          <p:nvPr/>
        </p:nvSpPr>
        <p:spPr>
          <a:xfrm>
            <a:off x="6144000" y="4835700"/>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https://www.whitecoatinvestor.com/invest-or-pay-off-debt/</a:t>
            </a:r>
            <a:endParaRPr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xEl>
                                              <p:pRg st="0" end="0"/>
                                            </p:txEl>
                                          </p:spTgt>
                                        </p:tgtEl>
                                        <p:attrNameLst>
                                          <p:attrName>style.visibility</p:attrName>
                                        </p:attrNameLst>
                                      </p:cBhvr>
                                      <p:to>
                                        <p:strVal val="visible"/>
                                      </p:to>
                                    </p:set>
                                    <p:animEffect transition="in" filter="fade">
                                      <p:cBhvr>
                                        <p:cTn id="7" dur="1000"/>
                                        <p:tgtEl>
                                          <p:spTgt spid="4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xEl>
                                              <p:pRg st="1" end="1"/>
                                            </p:txEl>
                                          </p:spTgt>
                                        </p:tgtEl>
                                        <p:attrNameLst>
                                          <p:attrName>style.visibility</p:attrName>
                                        </p:attrNameLst>
                                      </p:cBhvr>
                                      <p:to>
                                        <p:strVal val="visible"/>
                                      </p:to>
                                    </p:set>
                                    <p:animEffect transition="in" filter="fade">
                                      <p:cBhvr>
                                        <p:cTn id="12" dur="1000"/>
                                        <p:tgtEl>
                                          <p:spTgt spid="4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
                                            <p:txEl>
                                              <p:pRg st="2" end="2"/>
                                            </p:txEl>
                                          </p:spTgt>
                                        </p:tgtEl>
                                        <p:attrNameLst>
                                          <p:attrName>style.visibility</p:attrName>
                                        </p:attrNameLst>
                                      </p:cBhvr>
                                      <p:to>
                                        <p:strVal val="visible"/>
                                      </p:to>
                                    </p:set>
                                    <p:animEffect transition="in" filter="fade">
                                      <p:cBhvr>
                                        <p:cTn id="17" dur="1000"/>
                                        <p:tgtEl>
                                          <p:spTgt spid="4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
                                            <p:txEl>
                                              <p:pRg st="3" end="3"/>
                                            </p:txEl>
                                          </p:spTgt>
                                        </p:tgtEl>
                                        <p:attrNameLst>
                                          <p:attrName>style.visibility</p:attrName>
                                        </p:attrNameLst>
                                      </p:cBhvr>
                                      <p:to>
                                        <p:strVal val="visible"/>
                                      </p:to>
                                    </p:set>
                                    <p:animEffect transition="in" filter="fade">
                                      <p:cBhvr>
                                        <p:cTn id="22" dur="1000"/>
                                        <p:tgtEl>
                                          <p:spTgt spid="4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
                                            <p:txEl>
                                              <p:pRg st="4" end="4"/>
                                            </p:txEl>
                                          </p:spTgt>
                                        </p:tgtEl>
                                        <p:attrNameLst>
                                          <p:attrName>style.visibility</p:attrName>
                                        </p:attrNameLst>
                                      </p:cBhvr>
                                      <p:to>
                                        <p:strVal val="visible"/>
                                      </p:to>
                                    </p:set>
                                    <p:animEffect transition="in" filter="fade">
                                      <p:cBhvr>
                                        <p:cTn id="27" dur="1000"/>
                                        <p:tgtEl>
                                          <p:spTgt spid="4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0">
                                            <p:txEl>
                                              <p:pRg st="5" end="5"/>
                                            </p:txEl>
                                          </p:spTgt>
                                        </p:tgtEl>
                                        <p:attrNameLst>
                                          <p:attrName>style.visibility</p:attrName>
                                        </p:attrNameLst>
                                      </p:cBhvr>
                                      <p:to>
                                        <p:strVal val="visible"/>
                                      </p:to>
                                    </p:set>
                                    <p:animEffect transition="in" filter="fade">
                                      <p:cBhvr>
                                        <p:cTn id="32" dur="1000"/>
                                        <p:tgtEl>
                                          <p:spTgt spid="4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0">
                                            <p:txEl>
                                              <p:pRg st="6" end="6"/>
                                            </p:txEl>
                                          </p:spTgt>
                                        </p:tgtEl>
                                        <p:attrNameLst>
                                          <p:attrName>style.visibility</p:attrName>
                                        </p:attrNameLst>
                                      </p:cBhvr>
                                      <p:to>
                                        <p:strVal val="visible"/>
                                      </p:to>
                                    </p:set>
                                    <p:animEffect transition="in" filter="fade">
                                      <p:cBhvr>
                                        <p:cTn id="37" dur="1000"/>
                                        <p:tgtEl>
                                          <p:spTgt spid="4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0">
                                            <p:txEl>
                                              <p:pRg st="7" end="7"/>
                                            </p:txEl>
                                          </p:spTgt>
                                        </p:tgtEl>
                                        <p:attrNameLst>
                                          <p:attrName>style.visibility</p:attrName>
                                        </p:attrNameLst>
                                      </p:cBhvr>
                                      <p:to>
                                        <p:strVal val="visible"/>
                                      </p:to>
                                    </p:set>
                                    <p:animEffect transition="in" filter="fade">
                                      <p:cBhvr>
                                        <p:cTn id="42" dur="1000"/>
                                        <p:tgtEl>
                                          <p:spTgt spid="44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0">
                                            <p:txEl>
                                              <p:pRg st="8" end="8"/>
                                            </p:txEl>
                                          </p:spTgt>
                                        </p:tgtEl>
                                        <p:attrNameLst>
                                          <p:attrName>style.visibility</p:attrName>
                                        </p:attrNameLst>
                                      </p:cBhvr>
                                      <p:to>
                                        <p:strVal val="visible"/>
                                      </p:to>
                                    </p:set>
                                    <p:animEffect transition="in" filter="fade">
                                      <p:cBhvr>
                                        <p:cTn id="47" dur="1000"/>
                                        <p:tgtEl>
                                          <p:spTgt spid="44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0">
                                            <p:txEl>
                                              <p:pRg st="9" end="9"/>
                                            </p:txEl>
                                          </p:spTgt>
                                        </p:tgtEl>
                                        <p:attrNameLst>
                                          <p:attrName>style.visibility</p:attrName>
                                        </p:attrNameLst>
                                      </p:cBhvr>
                                      <p:to>
                                        <p:strVal val="visible"/>
                                      </p:to>
                                    </p:set>
                                    <p:animEffect transition="in" filter="fade">
                                      <p:cBhvr>
                                        <p:cTn id="52" dur="1000"/>
                                        <p:tgtEl>
                                          <p:spTgt spid="44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Disclaimers</a:t>
            </a:r>
            <a:endParaRPr/>
          </a:p>
        </p:txBody>
      </p:sp>
      <p:sp>
        <p:nvSpPr>
          <p:cNvPr id="159" name="Google Shape;159;p17"/>
          <p:cNvSpPr txBox="1">
            <a:spLocks noGrp="1"/>
          </p:cNvSpPr>
          <p:nvPr>
            <p:ph type="body" idx="1"/>
          </p:nvPr>
        </p:nvSpPr>
        <p:spPr>
          <a:xfrm>
            <a:off x="1297500" y="1116150"/>
            <a:ext cx="7038900" cy="2911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1018"/>
              <a:buNone/>
            </a:pPr>
            <a:endParaRPr sz="2902"/>
          </a:p>
          <a:p>
            <a:pPr marL="0" lvl="0" indent="0" algn="ctr" rtl="0">
              <a:lnSpc>
                <a:spcPct val="105000"/>
              </a:lnSpc>
              <a:spcBef>
                <a:spcPts val="1200"/>
              </a:spcBef>
              <a:spcAft>
                <a:spcPts val="1200"/>
              </a:spcAft>
              <a:buSzPts val="1018"/>
              <a:buNone/>
            </a:pPr>
            <a:r>
              <a:rPr lang="en" sz="2902"/>
              <a:t>None of the individuals, companies or apps I may mention in this talk pay me any money to do so.</a:t>
            </a:r>
            <a:endParaRPr sz="2902"/>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AUTOMATE</a:t>
            </a:r>
            <a:endParaRPr/>
          </a:p>
        </p:txBody>
      </p:sp>
      <p:sp>
        <p:nvSpPr>
          <p:cNvPr id="447" name="Google Shape;447;p62"/>
          <p:cNvSpPr txBox="1">
            <a:spLocks noGrp="1"/>
          </p:cNvSpPr>
          <p:nvPr>
            <p:ph type="body" idx="1"/>
          </p:nvPr>
        </p:nvSpPr>
        <p:spPr>
          <a:xfrm>
            <a:off x="715327" y="1637411"/>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Automate Everything You Can</a:t>
            </a:r>
            <a:endParaRPr sz="2200"/>
          </a:p>
          <a:p>
            <a:pPr marL="0" lvl="0" indent="0" algn="l" rtl="0">
              <a:spcBef>
                <a:spcPts val="1200"/>
              </a:spcBef>
              <a:spcAft>
                <a:spcPts val="0"/>
              </a:spcAft>
              <a:buNone/>
            </a:pPr>
            <a:r>
              <a:rPr lang="en" sz="2200"/>
              <a:t>	Retirement Savings</a:t>
            </a:r>
            <a:endParaRPr sz="2200"/>
          </a:p>
          <a:p>
            <a:pPr marL="0" lvl="0" indent="0" algn="l" rtl="0">
              <a:spcBef>
                <a:spcPts val="1200"/>
              </a:spcBef>
              <a:spcAft>
                <a:spcPts val="0"/>
              </a:spcAft>
              <a:buNone/>
            </a:pPr>
            <a:r>
              <a:rPr lang="en" sz="2200"/>
              <a:t>	Debt Payments</a:t>
            </a:r>
            <a:endParaRPr sz="2200"/>
          </a:p>
          <a:p>
            <a:pPr marL="0" lvl="0" indent="0" algn="l" rtl="0">
              <a:spcBef>
                <a:spcPts val="1200"/>
              </a:spcBef>
              <a:spcAft>
                <a:spcPts val="1200"/>
              </a:spcAft>
              <a:buNone/>
            </a:pPr>
            <a:r>
              <a:rPr lang="en" sz="2200"/>
              <a:t>	Bill Payments</a:t>
            </a:r>
            <a:endParaRPr sz="2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Budgeting</a:t>
            </a:r>
            <a:endParaRPr/>
          </a:p>
          <a:p>
            <a:pPr marL="0" lvl="0" indent="0" algn="l" rtl="0">
              <a:spcBef>
                <a:spcPts val="0"/>
              </a:spcBef>
              <a:spcAft>
                <a:spcPts val="0"/>
              </a:spcAft>
              <a:buNone/>
            </a:pPr>
            <a:r>
              <a:rPr lang="en" sz="1700"/>
              <a:t>Using Your Money</a:t>
            </a:r>
            <a:endParaRPr sz="1700"/>
          </a:p>
        </p:txBody>
      </p:sp>
      <p:sp>
        <p:nvSpPr>
          <p:cNvPr id="453" name="Google Shape;453;p63"/>
          <p:cNvSpPr txBox="1">
            <a:spLocks noGrp="1"/>
          </p:cNvSpPr>
          <p:nvPr>
            <p:ph type="body" idx="1"/>
          </p:nvPr>
        </p:nvSpPr>
        <p:spPr>
          <a:xfrm>
            <a:off x="1297500" y="1331200"/>
            <a:ext cx="3274500" cy="3218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sz="2500"/>
          </a:p>
          <a:p>
            <a:pPr marL="0" lvl="0" indent="0" algn="l" rtl="0">
              <a:spcBef>
                <a:spcPts val="1200"/>
              </a:spcBef>
              <a:spcAft>
                <a:spcPts val="0"/>
              </a:spcAft>
              <a:buNone/>
            </a:pPr>
            <a:r>
              <a:rPr lang="en" sz="2500"/>
              <a:t>Now, you finally have money left over from saving for retirement and paying down debt!</a:t>
            </a:r>
            <a:endParaRPr sz="2300"/>
          </a:p>
          <a:p>
            <a:pPr marL="457200" lvl="0" indent="0" algn="l" rtl="0">
              <a:spcBef>
                <a:spcPts val="1200"/>
              </a:spcBef>
              <a:spcAft>
                <a:spcPts val="1200"/>
              </a:spcAft>
              <a:buNone/>
            </a:pPr>
            <a:endParaRPr sz="2500"/>
          </a:p>
        </p:txBody>
      </p:sp>
      <p:pic>
        <p:nvPicPr>
          <p:cNvPr id="454" name="Google Shape;454;p63"/>
          <p:cNvPicPr preferRelativeResize="0"/>
          <p:nvPr/>
        </p:nvPicPr>
        <p:blipFill>
          <a:blip r:embed="rId3">
            <a:alphaModFix/>
          </a:blip>
          <a:stretch>
            <a:fillRect/>
          </a:stretch>
        </p:blipFill>
        <p:spPr>
          <a:xfrm>
            <a:off x="5040675" y="1331200"/>
            <a:ext cx="3501499" cy="3480300"/>
          </a:xfrm>
          <a:prstGeom prst="rect">
            <a:avLst/>
          </a:prstGeom>
          <a:noFill/>
          <a:ln>
            <a:noFill/>
          </a:ln>
        </p:spPr>
      </p:pic>
      <p:sp>
        <p:nvSpPr>
          <p:cNvPr id="455" name="Google Shape;455;p63"/>
          <p:cNvSpPr txBox="1"/>
          <p:nvPr/>
        </p:nvSpPr>
        <p:spPr>
          <a:xfrm>
            <a:off x="6144000" y="4866600"/>
            <a:ext cx="30000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https://sayingimages.com/wp-content/uploads/excited-sheep-woohoo-meme.jpg</a:t>
            </a:r>
            <a:endParaRPr sz="6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Budgeting</a:t>
            </a:r>
            <a:endParaRPr/>
          </a:p>
          <a:p>
            <a:pPr marL="0" lvl="0" indent="0" algn="l" rtl="0">
              <a:spcBef>
                <a:spcPts val="0"/>
              </a:spcBef>
              <a:spcAft>
                <a:spcPts val="0"/>
              </a:spcAft>
              <a:buNone/>
            </a:pPr>
            <a:r>
              <a:rPr lang="en" sz="1700"/>
              <a:t>Using Your Money</a:t>
            </a:r>
            <a:endParaRPr sz="1700"/>
          </a:p>
        </p:txBody>
      </p:sp>
      <p:sp>
        <p:nvSpPr>
          <p:cNvPr id="461" name="Google Shape;461;p6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You Will Need:</a:t>
            </a:r>
            <a:endParaRPr sz="2200"/>
          </a:p>
          <a:p>
            <a:pPr marL="914400" lvl="1" indent="-355600" algn="l" rtl="0">
              <a:spcBef>
                <a:spcPts val="0"/>
              </a:spcBef>
              <a:spcAft>
                <a:spcPts val="0"/>
              </a:spcAft>
              <a:buSzPts val="2000"/>
              <a:buChar char="○"/>
            </a:pPr>
            <a:r>
              <a:rPr lang="en" sz="2200"/>
              <a:t>Your “Take Home” Pay</a:t>
            </a:r>
            <a:endParaRPr sz="2200"/>
          </a:p>
          <a:p>
            <a:pPr marL="914400" lvl="1" indent="-368300" algn="l" rtl="0">
              <a:spcBef>
                <a:spcPts val="0"/>
              </a:spcBef>
              <a:spcAft>
                <a:spcPts val="0"/>
              </a:spcAft>
              <a:buSzPts val="2200"/>
              <a:buChar char="○"/>
            </a:pPr>
            <a:r>
              <a:rPr lang="en" sz="2200"/>
              <a:t>Monthly Expenses</a:t>
            </a:r>
            <a:endParaRPr sz="2200"/>
          </a:p>
          <a:p>
            <a:pPr marL="914400" lvl="1" indent="-368300" algn="l" rtl="0">
              <a:spcBef>
                <a:spcPts val="0"/>
              </a:spcBef>
              <a:spcAft>
                <a:spcPts val="0"/>
              </a:spcAft>
              <a:buSzPts val="2200"/>
              <a:buChar char="○"/>
            </a:pPr>
            <a:r>
              <a:rPr lang="en" sz="2200"/>
              <a:t>Recurring Non-Monthly Expenses</a:t>
            </a:r>
            <a:endParaRPr sz="2200"/>
          </a:p>
          <a:p>
            <a:pPr marL="914400" lvl="1" indent="-368300" algn="l" rtl="0">
              <a:spcBef>
                <a:spcPts val="0"/>
              </a:spcBef>
              <a:spcAft>
                <a:spcPts val="0"/>
              </a:spcAft>
              <a:buSzPts val="2200"/>
              <a:buChar char="○"/>
            </a:pPr>
            <a:r>
              <a:rPr lang="en" sz="2200"/>
              <a:t>Savings Goals</a:t>
            </a:r>
            <a:endParaRPr sz="2200"/>
          </a:p>
          <a:p>
            <a:pPr marL="914400" lvl="1" indent="-368300" algn="l" rtl="0">
              <a:spcBef>
                <a:spcPts val="0"/>
              </a:spcBef>
              <a:spcAft>
                <a:spcPts val="0"/>
              </a:spcAft>
              <a:buSzPts val="2200"/>
              <a:buChar char="○"/>
            </a:pPr>
            <a:r>
              <a:rPr lang="en" sz="2200"/>
              <a:t>“Just for Fun” Expenses</a:t>
            </a:r>
            <a:endParaRPr sz="2200"/>
          </a:p>
          <a:p>
            <a:pPr marL="457200" lvl="0" indent="0" algn="l" rtl="0">
              <a:spcBef>
                <a:spcPts val="1200"/>
              </a:spcBef>
              <a:spcAft>
                <a:spcPts val="1200"/>
              </a:spcAft>
              <a:buNone/>
            </a:pPr>
            <a:endParaRPr sz="2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Budgeting</a:t>
            </a:r>
            <a:endParaRPr/>
          </a:p>
          <a:p>
            <a:pPr marL="0" lvl="0" indent="0" algn="l" rtl="0">
              <a:spcBef>
                <a:spcPts val="0"/>
              </a:spcBef>
              <a:spcAft>
                <a:spcPts val="0"/>
              </a:spcAft>
              <a:buNone/>
            </a:pPr>
            <a:r>
              <a:rPr lang="en" sz="1700"/>
              <a:t>Using Your Money</a:t>
            </a:r>
            <a:endParaRPr sz="1700"/>
          </a:p>
        </p:txBody>
      </p:sp>
      <p:sp>
        <p:nvSpPr>
          <p:cNvPr id="467" name="Google Shape;467;p65"/>
          <p:cNvSpPr txBox="1">
            <a:spLocks noGrp="1"/>
          </p:cNvSpPr>
          <p:nvPr>
            <p:ph type="body" idx="1"/>
          </p:nvPr>
        </p:nvSpPr>
        <p:spPr>
          <a:xfrm>
            <a:off x="1168800" y="1567550"/>
            <a:ext cx="34032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100"/>
          </a:p>
          <a:p>
            <a:pPr marL="0" lvl="0" indent="0" algn="ctr" rtl="0">
              <a:spcBef>
                <a:spcPts val="1200"/>
              </a:spcBef>
              <a:spcAft>
                <a:spcPts val="0"/>
              </a:spcAft>
              <a:buNone/>
            </a:pPr>
            <a:r>
              <a:rPr lang="en" sz="2300">
                <a:highlight>
                  <a:schemeClr val="dk1"/>
                </a:highlight>
              </a:rPr>
              <a:t>Traditional Options: </a:t>
            </a:r>
            <a:endParaRPr sz="2300">
              <a:highlight>
                <a:schemeClr val="dk1"/>
              </a:highlight>
            </a:endParaRPr>
          </a:p>
          <a:p>
            <a:pPr marL="0" lvl="0" indent="0" algn="ctr" rtl="0">
              <a:spcBef>
                <a:spcPts val="1200"/>
              </a:spcBef>
              <a:spcAft>
                <a:spcPts val="1200"/>
              </a:spcAft>
              <a:buNone/>
            </a:pPr>
            <a:r>
              <a:rPr lang="en" sz="2300">
                <a:highlight>
                  <a:schemeClr val="dk1"/>
                </a:highlight>
              </a:rPr>
              <a:t>Paper, Excel, Envelope system</a:t>
            </a:r>
            <a:endParaRPr sz="2300">
              <a:highlight>
                <a:schemeClr val="dk1"/>
              </a:highlight>
            </a:endParaRPr>
          </a:p>
        </p:txBody>
      </p:sp>
      <p:pic>
        <p:nvPicPr>
          <p:cNvPr id="468" name="Google Shape;468;p65"/>
          <p:cNvPicPr preferRelativeResize="0"/>
          <p:nvPr/>
        </p:nvPicPr>
        <p:blipFill>
          <a:blip r:embed="rId3">
            <a:alphaModFix/>
          </a:blip>
          <a:stretch>
            <a:fillRect/>
          </a:stretch>
        </p:blipFill>
        <p:spPr>
          <a:xfrm>
            <a:off x="4700700" y="1761037"/>
            <a:ext cx="4193900" cy="2524225"/>
          </a:xfrm>
          <a:prstGeom prst="rect">
            <a:avLst/>
          </a:prstGeom>
          <a:noFill/>
          <a:ln>
            <a:noFill/>
          </a:ln>
          <a:effectLst>
            <a:outerShdw blurRad="57150" dist="19050" dir="5400000" algn="bl" rotWithShape="0">
              <a:srgbClr val="000000">
                <a:alpha val="50000"/>
              </a:srgbClr>
            </a:outerShdw>
          </a:effectLst>
        </p:spPr>
      </p:pic>
      <p:sp>
        <p:nvSpPr>
          <p:cNvPr id="469" name="Google Shape;469;p65"/>
          <p:cNvSpPr txBox="1"/>
          <p:nvPr/>
        </p:nvSpPr>
        <p:spPr>
          <a:xfrm>
            <a:off x="5413525" y="2558900"/>
            <a:ext cx="375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470" name="Google Shape;470;p65"/>
          <p:cNvSpPr txBox="1"/>
          <p:nvPr/>
        </p:nvSpPr>
        <p:spPr>
          <a:xfrm>
            <a:off x="6144000" y="4912500"/>
            <a:ext cx="3000000" cy="2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
              <a:t>https://i.kym-cdn.com/entries/icons/original/000/001/180/5018904-clippy-black-tar-heroin-memes-png-image-transparent-png-free-clippy-transparent-820_502.png</a:t>
            </a:r>
            <a:endParaRPr sz="3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Budgeting</a:t>
            </a:r>
            <a:endParaRPr/>
          </a:p>
          <a:p>
            <a:pPr marL="0" lvl="0" indent="0" algn="l" rtl="0">
              <a:spcBef>
                <a:spcPts val="0"/>
              </a:spcBef>
              <a:spcAft>
                <a:spcPts val="0"/>
              </a:spcAft>
              <a:buNone/>
            </a:pPr>
            <a:r>
              <a:rPr lang="en" sz="1700"/>
              <a:t>Using Your Money</a:t>
            </a:r>
            <a:endParaRPr sz="1700"/>
          </a:p>
        </p:txBody>
      </p:sp>
      <p:sp>
        <p:nvSpPr>
          <p:cNvPr id="476" name="Google Shape;476;p66"/>
          <p:cNvSpPr txBox="1">
            <a:spLocks noGrp="1"/>
          </p:cNvSpPr>
          <p:nvPr>
            <p:ph type="body" idx="1"/>
          </p:nvPr>
        </p:nvSpPr>
        <p:spPr>
          <a:xfrm>
            <a:off x="1297500" y="13078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500"/>
          </a:p>
          <a:p>
            <a:pPr marL="0" lvl="0" indent="0" algn="ctr" rtl="0">
              <a:spcBef>
                <a:spcPts val="1200"/>
              </a:spcBef>
              <a:spcAft>
                <a:spcPts val="0"/>
              </a:spcAft>
              <a:buNone/>
            </a:pPr>
            <a:r>
              <a:rPr lang="en" sz="2500"/>
              <a:t>Apps &amp; Online Options: </a:t>
            </a:r>
            <a:endParaRPr sz="2500"/>
          </a:p>
          <a:p>
            <a:pPr marL="0" lvl="0" indent="0" algn="ctr" rtl="0">
              <a:spcBef>
                <a:spcPts val="1200"/>
              </a:spcBef>
              <a:spcAft>
                <a:spcPts val="0"/>
              </a:spcAft>
              <a:buNone/>
            </a:pPr>
            <a:r>
              <a:rPr lang="en" sz="2500"/>
              <a:t>Personal Capital, Mint, YNAB, </a:t>
            </a:r>
            <a:endParaRPr sz="2500"/>
          </a:p>
          <a:p>
            <a:pPr marL="0" lvl="0" indent="0" algn="ctr" rtl="0">
              <a:spcBef>
                <a:spcPts val="1200"/>
              </a:spcBef>
              <a:spcAft>
                <a:spcPts val="1200"/>
              </a:spcAft>
              <a:buNone/>
            </a:pPr>
            <a:r>
              <a:rPr lang="en" sz="2500"/>
              <a:t>EveryDollar, Honeydue</a:t>
            </a:r>
            <a:endParaRPr sz="25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Word about Lifestyle</a:t>
            </a:r>
            <a:endParaRPr sz="1700"/>
          </a:p>
        </p:txBody>
      </p:sp>
      <p:pic>
        <p:nvPicPr>
          <p:cNvPr id="482" name="Google Shape;482;p67"/>
          <p:cNvPicPr preferRelativeResize="0"/>
          <p:nvPr/>
        </p:nvPicPr>
        <p:blipFill rotWithShape="1">
          <a:blip r:embed="rId3">
            <a:alphaModFix/>
          </a:blip>
          <a:srcRect l="21813" r="21232"/>
          <a:stretch/>
        </p:blipFill>
        <p:spPr>
          <a:xfrm>
            <a:off x="2694612" y="1168625"/>
            <a:ext cx="3754776" cy="370852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8"/>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Phase 3:</a:t>
            </a:r>
            <a:endParaRPr/>
          </a:p>
          <a:p>
            <a:pPr marL="0" lvl="0" indent="0" algn="l" rtl="0">
              <a:spcBef>
                <a:spcPts val="0"/>
              </a:spcBef>
              <a:spcAft>
                <a:spcPts val="0"/>
              </a:spcAft>
              <a:buNone/>
            </a:pPr>
            <a:r>
              <a:rPr lang="en"/>
              <a:t>Invest It Wisely</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Boglehead Principles</a:t>
            </a:r>
            <a:endParaRPr sz="1588"/>
          </a:p>
        </p:txBody>
      </p:sp>
      <p:sp>
        <p:nvSpPr>
          <p:cNvPr id="493" name="Google Shape;493;p69"/>
          <p:cNvSpPr txBox="1">
            <a:spLocks noGrp="1"/>
          </p:cNvSpPr>
          <p:nvPr>
            <p:ph type="body" idx="1"/>
          </p:nvPr>
        </p:nvSpPr>
        <p:spPr>
          <a:xfrm>
            <a:off x="874400" y="1208725"/>
            <a:ext cx="3826200" cy="3626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Develop a workable plan</a:t>
            </a:r>
            <a:endParaRPr sz="1700"/>
          </a:p>
          <a:p>
            <a:pPr marL="457200" lvl="0" indent="-336550" algn="l" rtl="0">
              <a:spcBef>
                <a:spcPts val="0"/>
              </a:spcBef>
              <a:spcAft>
                <a:spcPts val="0"/>
              </a:spcAft>
              <a:buSzPts val="1700"/>
              <a:buChar char="●"/>
            </a:pPr>
            <a:r>
              <a:rPr lang="en" sz="1700"/>
              <a:t>Invest early &amp; often</a:t>
            </a:r>
            <a:endParaRPr sz="1700"/>
          </a:p>
          <a:p>
            <a:pPr marL="457200" lvl="0" indent="-336550" algn="l" rtl="0">
              <a:spcBef>
                <a:spcPts val="0"/>
              </a:spcBef>
              <a:spcAft>
                <a:spcPts val="0"/>
              </a:spcAft>
              <a:buSzPts val="1700"/>
              <a:buChar char="●"/>
            </a:pPr>
            <a:r>
              <a:rPr lang="en" sz="1700"/>
              <a:t>Never bear too much or too little risk</a:t>
            </a:r>
            <a:endParaRPr sz="1700"/>
          </a:p>
          <a:p>
            <a:pPr marL="457200" lvl="0" indent="-336550" algn="l" rtl="0">
              <a:spcBef>
                <a:spcPts val="0"/>
              </a:spcBef>
              <a:spcAft>
                <a:spcPts val="0"/>
              </a:spcAft>
              <a:buSzPts val="1700"/>
              <a:buChar char="●"/>
            </a:pPr>
            <a:r>
              <a:rPr lang="en" sz="1700"/>
              <a:t>Diversify</a:t>
            </a:r>
            <a:endParaRPr sz="1700"/>
          </a:p>
          <a:p>
            <a:pPr marL="457200" lvl="0" indent="-336550" algn="l" rtl="0">
              <a:spcBef>
                <a:spcPts val="0"/>
              </a:spcBef>
              <a:spcAft>
                <a:spcPts val="0"/>
              </a:spcAft>
              <a:buSzPts val="1700"/>
              <a:buChar char="●"/>
            </a:pPr>
            <a:r>
              <a:rPr lang="en" sz="1700"/>
              <a:t>Never try to time the market</a:t>
            </a:r>
            <a:endParaRPr sz="1700"/>
          </a:p>
          <a:p>
            <a:pPr marL="457200" lvl="0" indent="-336550" algn="l" rtl="0">
              <a:spcBef>
                <a:spcPts val="0"/>
              </a:spcBef>
              <a:spcAft>
                <a:spcPts val="0"/>
              </a:spcAft>
              <a:buSzPts val="1700"/>
              <a:buChar char="●"/>
            </a:pPr>
            <a:r>
              <a:rPr lang="en" sz="1700"/>
              <a:t>Use index funds when possible</a:t>
            </a:r>
            <a:endParaRPr sz="1700"/>
          </a:p>
          <a:p>
            <a:pPr marL="457200" lvl="0" indent="-336550" algn="l" rtl="0">
              <a:spcBef>
                <a:spcPts val="0"/>
              </a:spcBef>
              <a:spcAft>
                <a:spcPts val="0"/>
              </a:spcAft>
              <a:buSzPts val="1700"/>
              <a:buChar char="●"/>
            </a:pPr>
            <a:r>
              <a:rPr lang="en" sz="1700"/>
              <a:t>Keep costs low</a:t>
            </a:r>
            <a:endParaRPr sz="1700"/>
          </a:p>
          <a:p>
            <a:pPr marL="457200" lvl="0" indent="-336550" algn="l" rtl="0">
              <a:spcBef>
                <a:spcPts val="0"/>
              </a:spcBef>
              <a:spcAft>
                <a:spcPts val="0"/>
              </a:spcAft>
              <a:buSzPts val="1700"/>
              <a:buChar char="●"/>
            </a:pPr>
            <a:r>
              <a:rPr lang="en" sz="1700"/>
              <a:t>Minimize taxes</a:t>
            </a:r>
            <a:endParaRPr sz="1700"/>
          </a:p>
          <a:p>
            <a:pPr marL="457200" lvl="0" indent="-336550" algn="l" rtl="0">
              <a:spcBef>
                <a:spcPts val="0"/>
              </a:spcBef>
              <a:spcAft>
                <a:spcPts val="0"/>
              </a:spcAft>
              <a:buSzPts val="1700"/>
              <a:buChar char="●"/>
            </a:pPr>
            <a:r>
              <a:rPr lang="en" sz="1700"/>
              <a:t>Invest with simplicity</a:t>
            </a:r>
            <a:endParaRPr sz="1700"/>
          </a:p>
          <a:p>
            <a:pPr marL="457200" lvl="0" indent="-336550" algn="l" rtl="0">
              <a:spcBef>
                <a:spcPts val="0"/>
              </a:spcBef>
              <a:spcAft>
                <a:spcPts val="0"/>
              </a:spcAft>
              <a:buSzPts val="1700"/>
              <a:buChar char="●"/>
            </a:pPr>
            <a:r>
              <a:rPr lang="en" sz="1700"/>
              <a:t>Stay the course</a:t>
            </a:r>
            <a:endParaRPr sz="1700"/>
          </a:p>
          <a:p>
            <a:pPr marL="0" lvl="0" indent="0" algn="l" rtl="0">
              <a:spcBef>
                <a:spcPts val="1200"/>
              </a:spcBef>
              <a:spcAft>
                <a:spcPts val="1200"/>
              </a:spcAft>
              <a:buNone/>
            </a:pPr>
            <a:endParaRPr sz="1700"/>
          </a:p>
        </p:txBody>
      </p:sp>
      <p:pic>
        <p:nvPicPr>
          <p:cNvPr id="494" name="Google Shape;494;p69"/>
          <p:cNvPicPr preferRelativeResize="0"/>
          <p:nvPr/>
        </p:nvPicPr>
        <p:blipFill>
          <a:blip r:embed="rId3">
            <a:alphaModFix/>
          </a:blip>
          <a:stretch>
            <a:fillRect/>
          </a:stretch>
        </p:blipFill>
        <p:spPr>
          <a:xfrm>
            <a:off x="5521800" y="334325"/>
            <a:ext cx="3097525" cy="4613925"/>
          </a:xfrm>
          <a:prstGeom prst="rect">
            <a:avLst/>
          </a:prstGeom>
          <a:noFill/>
          <a:ln>
            <a:noFill/>
          </a:ln>
        </p:spPr>
      </p:pic>
      <p:sp>
        <p:nvSpPr>
          <p:cNvPr id="495" name="Google Shape;495;p69"/>
          <p:cNvSpPr txBox="1"/>
          <p:nvPr/>
        </p:nvSpPr>
        <p:spPr>
          <a:xfrm>
            <a:off x="6144000" y="4834825"/>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https://m.media-amazon.com/images/I/51TELEHIRbL.jpg</a:t>
            </a:r>
            <a:endParaRPr sz="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Asset Allocation</a:t>
            </a:r>
            <a:endParaRPr sz="1588"/>
          </a:p>
        </p:txBody>
      </p:sp>
      <p:sp>
        <p:nvSpPr>
          <p:cNvPr id="501" name="Google Shape;501;p7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700"/>
          </a:p>
          <a:p>
            <a:pPr marL="0" lvl="0" indent="0" algn="ctr" rtl="0">
              <a:spcBef>
                <a:spcPts val="1200"/>
              </a:spcBef>
              <a:spcAft>
                <a:spcPts val="0"/>
              </a:spcAft>
              <a:buNone/>
            </a:pPr>
            <a:r>
              <a:rPr lang="en" sz="2700" u="sng">
                <a:solidFill>
                  <a:schemeClr val="hlink"/>
                </a:solidFill>
                <a:hlinkClick r:id="rId3"/>
              </a:rPr>
              <a:t>200 Portfolios Better Than Yours</a:t>
            </a:r>
            <a:endParaRPr sz="2700"/>
          </a:p>
          <a:p>
            <a:pPr marL="0" lvl="0" indent="0" algn="ctr" rtl="0">
              <a:spcBef>
                <a:spcPts val="1200"/>
              </a:spcBef>
              <a:spcAft>
                <a:spcPts val="1200"/>
              </a:spcAft>
              <a:buNone/>
            </a:pPr>
            <a:endParaRPr sz="27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Asset Allocation</a:t>
            </a:r>
            <a:endParaRPr sz="1588"/>
          </a:p>
        </p:txBody>
      </p:sp>
      <p:sp>
        <p:nvSpPr>
          <p:cNvPr id="507" name="Google Shape;507;p7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Set your goals</a:t>
            </a:r>
            <a:endParaRPr sz="2200"/>
          </a:p>
          <a:p>
            <a:pPr marL="0" lvl="0" indent="0" algn="l" rtl="0">
              <a:spcBef>
                <a:spcPts val="1200"/>
              </a:spcBef>
              <a:spcAft>
                <a:spcPts val="0"/>
              </a:spcAft>
              <a:buNone/>
            </a:pPr>
            <a:r>
              <a:rPr lang="en" sz="2200"/>
              <a:t>Develop your asset allocation</a:t>
            </a:r>
            <a:endParaRPr sz="2200"/>
          </a:p>
          <a:p>
            <a:pPr marL="0" lvl="0" indent="0" algn="l" rtl="0">
              <a:spcBef>
                <a:spcPts val="1200"/>
              </a:spcBef>
              <a:spcAft>
                <a:spcPts val="0"/>
              </a:spcAft>
              <a:buNone/>
            </a:pPr>
            <a:r>
              <a:rPr lang="en" sz="2200"/>
              <a:t>Implement your asset allocation</a:t>
            </a:r>
            <a:endParaRPr sz="2200"/>
          </a:p>
          <a:p>
            <a:pPr marL="0" lvl="0" indent="0" algn="l" rtl="0">
              <a:spcBef>
                <a:spcPts val="1200"/>
              </a:spcBef>
              <a:spcAft>
                <a:spcPts val="0"/>
              </a:spcAft>
              <a:buNone/>
            </a:pPr>
            <a:r>
              <a:rPr lang="en" sz="2200"/>
              <a:t>Maintain your asset allocation</a:t>
            </a:r>
            <a:endParaRPr sz="2200"/>
          </a:p>
          <a:p>
            <a:pPr marL="0" lvl="0" indent="0" algn="l" rtl="0">
              <a:spcBef>
                <a:spcPts val="1200"/>
              </a:spcBef>
              <a:spcAft>
                <a:spcPts val="1200"/>
              </a:spcAft>
              <a:buNone/>
            </a:pP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604350" y="1273025"/>
            <a:ext cx="7608900" cy="27903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sz="1950">
                <a:solidFill>
                  <a:srgbClr val="1A1D26"/>
                </a:solidFill>
                <a:highlight>
                  <a:srgbClr val="FFFFFF"/>
                </a:highlight>
                <a:latin typeface="Roboto"/>
                <a:ea typeface="Roboto"/>
                <a:cs typeface="Roboto"/>
                <a:sym typeface="Roboto"/>
              </a:rPr>
              <a:t>“Give a woman a dollar, and she can put it to good use. Teach her about how money really works, and she can change the world” </a:t>
            </a:r>
            <a:endParaRPr sz="1950">
              <a:solidFill>
                <a:srgbClr val="1A1D26"/>
              </a:solidFill>
              <a:highlight>
                <a:srgbClr val="FFFFFF"/>
              </a:highlight>
              <a:latin typeface="Roboto"/>
              <a:ea typeface="Roboto"/>
              <a:cs typeface="Roboto"/>
              <a:sym typeface="Roboto"/>
            </a:endParaRPr>
          </a:p>
          <a:p>
            <a:pPr marL="0" lvl="0" indent="0" algn="r" rtl="0">
              <a:spcBef>
                <a:spcPts val="0"/>
              </a:spcBef>
              <a:spcAft>
                <a:spcPts val="0"/>
              </a:spcAft>
              <a:buNone/>
            </a:pPr>
            <a:r>
              <a:rPr lang="en" sz="1950">
                <a:solidFill>
                  <a:srgbClr val="1A1D26"/>
                </a:solidFill>
                <a:highlight>
                  <a:srgbClr val="FFFFFF"/>
                </a:highlight>
                <a:latin typeface="Roboto"/>
                <a:ea typeface="Roboto"/>
                <a:cs typeface="Roboto"/>
                <a:sym typeface="Roboto"/>
              </a:rPr>
              <a:t>- Linda Davis Taylor </a:t>
            </a:r>
            <a:endParaRPr sz="3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Financial Advisors</a:t>
            </a:r>
            <a:endParaRPr sz="1588"/>
          </a:p>
        </p:txBody>
      </p:sp>
      <p:sp>
        <p:nvSpPr>
          <p:cNvPr id="513" name="Google Shape;513;p72"/>
          <p:cNvSpPr txBox="1">
            <a:spLocks noGrp="1"/>
          </p:cNvSpPr>
          <p:nvPr>
            <p:ph type="body" idx="1"/>
          </p:nvPr>
        </p:nvSpPr>
        <p:spPr>
          <a:xfrm>
            <a:off x="1052550" y="1414450"/>
            <a:ext cx="7038900" cy="3270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Understand how they are getting paid</a:t>
            </a:r>
            <a:endParaRPr sz="2000"/>
          </a:p>
          <a:p>
            <a:pPr marL="914400" lvl="1" indent="-342900" algn="l" rtl="0">
              <a:spcBef>
                <a:spcPts val="0"/>
              </a:spcBef>
              <a:spcAft>
                <a:spcPts val="0"/>
              </a:spcAft>
              <a:buSzPts val="1800"/>
              <a:buChar char="○"/>
            </a:pPr>
            <a:r>
              <a:rPr lang="en" sz="1800"/>
              <a:t>Avoid commission based</a:t>
            </a:r>
            <a:endParaRPr sz="1800"/>
          </a:p>
          <a:p>
            <a:pPr marL="914400" lvl="1" indent="-342900" algn="l" rtl="0">
              <a:spcBef>
                <a:spcPts val="0"/>
              </a:spcBef>
              <a:spcAft>
                <a:spcPts val="0"/>
              </a:spcAft>
              <a:buSzPts val="1800"/>
              <a:buChar char="○"/>
            </a:pPr>
            <a:r>
              <a:rPr lang="en" sz="1800"/>
              <a:t>Understand what they are costing you</a:t>
            </a:r>
            <a:endParaRPr sz="1800"/>
          </a:p>
          <a:p>
            <a:pPr marL="457200" lvl="0" indent="-355600" algn="l" rtl="0">
              <a:spcBef>
                <a:spcPts val="0"/>
              </a:spcBef>
              <a:spcAft>
                <a:spcPts val="0"/>
              </a:spcAft>
              <a:buSzPts val="2000"/>
              <a:buChar char="●"/>
            </a:pPr>
            <a:r>
              <a:rPr lang="en" sz="2000"/>
              <a:t>Fiduciary</a:t>
            </a:r>
            <a:endParaRPr sz="2000"/>
          </a:p>
          <a:p>
            <a:pPr marL="457200" lvl="0" indent="-355600" algn="l" rtl="0">
              <a:spcBef>
                <a:spcPts val="0"/>
              </a:spcBef>
              <a:spcAft>
                <a:spcPts val="0"/>
              </a:spcAft>
              <a:buSzPts val="2000"/>
              <a:buChar char="●"/>
            </a:pPr>
            <a:r>
              <a:rPr lang="en" sz="2000"/>
              <a:t>CFP, CFA, ChFC, CPA</a:t>
            </a:r>
            <a:endParaRPr sz="2000"/>
          </a:p>
          <a:p>
            <a:pPr marL="457200" lvl="0" indent="-355600" algn="l" rtl="0">
              <a:spcBef>
                <a:spcPts val="0"/>
              </a:spcBef>
              <a:spcAft>
                <a:spcPts val="0"/>
              </a:spcAft>
              <a:buSzPts val="2000"/>
              <a:buChar char="●"/>
            </a:pPr>
            <a:r>
              <a:rPr lang="en" sz="2000"/>
              <a:t>Understand the services they can provide you</a:t>
            </a:r>
            <a:endParaRPr sz="2000"/>
          </a:p>
          <a:p>
            <a:pPr marL="914400" lvl="1" indent="-342900" algn="l" rtl="0">
              <a:spcBef>
                <a:spcPts val="0"/>
              </a:spcBef>
              <a:spcAft>
                <a:spcPts val="0"/>
              </a:spcAft>
              <a:buSzPts val="1800"/>
              <a:buChar char="○"/>
            </a:pPr>
            <a:r>
              <a:rPr lang="en" sz="1800"/>
              <a:t>Financial plan</a:t>
            </a:r>
            <a:endParaRPr sz="1800"/>
          </a:p>
          <a:p>
            <a:pPr marL="914400" lvl="1" indent="-342900" algn="l" rtl="0">
              <a:spcBef>
                <a:spcPts val="0"/>
              </a:spcBef>
              <a:spcAft>
                <a:spcPts val="0"/>
              </a:spcAft>
              <a:buSzPts val="1800"/>
              <a:buChar char="○"/>
            </a:pPr>
            <a:r>
              <a:rPr lang="en" sz="1800"/>
              <a:t>Insurance</a:t>
            </a:r>
            <a:endParaRPr sz="1800"/>
          </a:p>
          <a:p>
            <a:pPr marL="914400" lvl="1" indent="-342900" algn="l" rtl="0">
              <a:spcBef>
                <a:spcPts val="0"/>
              </a:spcBef>
              <a:spcAft>
                <a:spcPts val="0"/>
              </a:spcAft>
              <a:buSzPts val="1800"/>
              <a:buChar char="○"/>
            </a:pPr>
            <a:r>
              <a:rPr lang="en" sz="1800"/>
              <a:t>Taxes</a:t>
            </a:r>
            <a:endParaRPr sz="1800"/>
          </a:p>
          <a:p>
            <a:pPr marL="0" lvl="0" indent="0" algn="l" rtl="0">
              <a:spcBef>
                <a:spcPts val="1200"/>
              </a:spcBef>
              <a:spcAft>
                <a:spcPts val="1200"/>
              </a:spcAft>
              <a:buNone/>
            </a:pPr>
            <a:endParaRPr sz="20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Phase 4:</a:t>
            </a:r>
            <a:endParaRPr/>
          </a:p>
          <a:p>
            <a:pPr marL="0" lvl="0" indent="0" algn="l" rtl="0">
              <a:spcBef>
                <a:spcPts val="0"/>
              </a:spcBef>
              <a:spcAft>
                <a:spcPts val="0"/>
              </a:spcAft>
              <a:buNone/>
            </a:pPr>
            <a:r>
              <a:rPr lang="en"/>
              <a:t>Protect It From Loss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a:t>Insurance</a:t>
            </a:r>
            <a:endParaRPr sz="2600"/>
          </a:p>
          <a:p>
            <a:pPr marL="0" lvl="0" indent="0" algn="l" rtl="0">
              <a:spcBef>
                <a:spcPts val="0"/>
              </a:spcBef>
              <a:spcAft>
                <a:spcPts val="0"/>
              </a:spcAft>
              <a:buNone/>
            </a:pPr>
            <a:r>
              <a:rPr lang="en" sz="2088"/>
              <a:t>Protecting Your Money</a:t>
            </a:r>
            <a:endParaRPr sz="2088"/>
          </a:p>
        </p:txBody>
      </p:sp>
      <p:sp>
        <p:nvSpPr>
          <p:cNvPr id="524" name="Google Shape;524;p74"/>
          <p:cNvSpPr txBox="1">
            <a:spLocks noGrp="1"/>
          </p:cNvSpPr>
          <p:nvPr>
            <p:ph type="body" idx="1"/>
          </p:nvPr>
        </p:nvSpPr>
        <p:spPr>
          <a:xfrm>
            <a:off x="1297500" y="1567550"/>
            <a:ext cx="7038900" cy="3252900"/>
          </a:xfrm>
          <a:prstGeom prst="rect">
            <a:avLst/>
          </a:prstGeom>
        </p:spPr>
        <p:txBody>
          <a:bodyPr spcFirstLastPara="1" wrap="square" lIns="91425" tIns="91425" rIns="91425" bIns="91425" anchor="t" anchorCtr="0">
            <a:noAutofit/>
          </a:bodyPr>
          <a:lstStyle/>
          <a:p>
            <a:pPr marL="457200" lvl="0" indent="-361950" algn="l" rtl="0">
              <a:lnSpc>
                <a:spcPct val="95000"/>
              </a:lnSpc>
              <a:spcBef>
                <a:spcPts val="0"/>
              </a:spcBef>
              <a:spcAft>
                <a:spcPts val="0"/>
              </a:spcAft>
              <a:buSzPts val="2100"/>
              <a:buChar char="●"/>
            </a:pPr>
            <a:r>
              <a:rPr lang="en" sz="2100"/>
              <a:t>Disability Insurance</a:t>
            </a:r>
            <a:endParaRPr sz="2100"/>
          </a:p>
          <a:p>
            <a:pPr marL="914400" lvl="1" indent="-349250" algn="l" rtl="0">
              <a:lnSpc>
                <a:spcPct val="95000"/>
              </a:lnSpc>
              <a:spcBef>
                <a:spcPts val="0"/>
              </a:spcBef>
              <a:spcAft>
                <a:spcPts val="0"/>
              </a:spcAft>
              <a:buSzPts val="1900"/>
              <a:buChar char="○"/>
            </a:pPr>
            <a:r>
              <a:rPr lang="en" sz="1900"/>
              <a:t>Would VA compensation be enough for you?</a:t>
            </a:r>
            <a:endParaRPr sz="1900"/>
          </a:p>
          <a:p>
            <a:pPr marL="457200" lvl="0" indent="-361950" algn="l" rtl="0">
              <a:lnSpc>
                <a:spcPct val="95000"/>
              </a:lnSpc>
              <a:spcBef>
                <a:spcPts val="0"/>
              </a:spcBef>
              <a:spcAft>
                <a:spcPts val="0"/>
              </a:spcAft>
              <a:buSzPts val="2100"/>
              <a:buChar char="●"/>
            </a:pPr>
            <a:r>
              <a:rPr lang="en" sz="2100"/>
              <a:t>Liability Insurance</a:t>
            </a:r>
            <a:endParaRPr sz="2100"/>
          </a:p>
          <a:p>
            <a:pPr marL="914400" lvl="1" indent="-349250" algn="l" rtl="0">
              <a:lnSpc>
                <a:spcPct val="95000"/>
              </a:lnSpc>
              <a:spcBef>
                <a:spcPts val="0"/>
              </a:spcBef>
              <a:spcAft>
                <a:spcPts val="0"/>
              </a:spcAft>
              <a:buSzPts val="1900"/>
              <a:buChar char="○"/>
            </a:pPr>
            <a:r>
              <a:rPr lang="en" sz="1900"/>
              <a:t>Malpractice</a:t>
            </a:r>
            <a:endParaRPr sz="1900"/>
          </a:p>
          <a:p>
            <a:pPr marL="1371600" lvl="2" indent="-349250" algn="l" rtl="0">
              <a:lnSpc>
                <a:spcPct val="95000"/>
              </a:lnSpc>
              <a:spcBef>
                <a:spcPts val="0"/>
              </a:spcBef>
              <a:spcAft>
                <a:spcPts val="0"/>
              </a:spcAft>
              <a:buSzPts val="1900"/>
              <a:buChar char="■"/>
            </a:pPr>
            <a:r>
              <a:rPr lang="en" sz="1900"/>
              <a:t>Feres Doctrine</a:t>
            </a:r>
            <a:endParaRPr sz="1900"/>
          </a:p>
          <a:p>
            <a:pPr marL="1371600" lvl="2" indent="-349250" algn="l" rtl="0">
              <a:lnSpc>
                <a:spcPct val="95000"/>
              </a:lnSpc>
              <a:spcBef>
                <a:spcPts val="0"/>
              </a:spcBef>
              <a:spcAft>
                <a:spcPts val="0"/>
              </a:spcAft>
              <a:buSzPts val="1900"/>
              <a:buChar char="■"/>
            </a:pPr>
            <a:r>
              <a:rPr lang="en" sz="1900"/>
              <a:t>Federal Torts Reform Act</a:t>
            </a:r>
            <a:endParaRPr sz="1900"/>
          </a:p>
          <a:p>
            <a:pPr marL="914400" lvl="1" indent="-349250" algn="l" rtl="0">
              <a:lnSpc>
                <a:spcPct val="95000"/>
              </a:lnSpc>
              <a:spcBef>
                <a:spcPts val="0"/>
              </a:spcBef>
              <a:spcAft>
                <a:spcPts val="0"/>
              </a:spcAft>
              <a:buSzPts val="1900"/>
              <a:buChar char="○"/>
            </a:pPr>
            <a:r>
              <a:rPr lang="en" sz="1900"/>
              <a:t>Personal (auto, homeowner, renter’s)</a:t>
            </a:r>
            <a:endParaRPr sz="1900"/>
          </a:p>
          <a:p>
            <a:pPr marL="914400" lvl="1" indent="-349250" algn="l" rtl="0">
              <a:lnSpc>
                <a:spcPct val="95000"/>
              </a:lnSpc>
              <a:spcBef>
                <a:spcPts val="0"/>
              </a:spcBef>
              <a:spcAft>
                <a:spcPts val="0"/>
              </a:spcAft>
              <a:buSzPts val="1900"/>
              <a:buChar char="○"/>
            </a:pPr>
            <a:r>
              <a:rPr lang="en" sz="1900"/>
              <a:t>Umbrella</a:t>
            </a:r>
            <a:endParaRPr sz="1900"/>
          </a:p>
          <a:p>
            <a:pPr marL="457200" lvl="0" indent="-361950" algn="l" rtl="0">
              <a:lnSpc>
                <a:spcPct val="95000"/>
              </a:lnSpc>
              <a:spcBef>
                <a:spcPts val="0"/>
              </a:spcBef>
              <a:spcAft>
                <a:spcPts val="0"/>
              </a:spcAft>
              <a:buSzPts val="2100"/>
              <a:buChar char="●"/>
            </a:pPr>
            <a:r>
              <a:rPr lang="en" sz="2100"/>
              <a:t>Term Life Insurance</a:t>
            </a:r>
            <a:endParaRPr sz="1900"/>
          </a:p>
          <a:p>
            <a:pPr marL="457200" lvl="0" indent="-361950" algn="l" rtl="0">
              <a:lnSpc>
                <a:spcPct val="95000"/>
              </a:lnSpc>
              <a:spcBef>
                <a:spcPts val="0"/>
              </a:spcBef>
              <a:spcAft>
                <a:spcPts val="0"/>
              </a:spcAft>
              <a:buSzPts val="2100"/>
              <a:buChar char="●"/>
            </a:pPr>
            <a:r>
              <a:rPr lang="en" sz="2100"/>
              <a:t>Health Insurance</a:t>
            </a:r>
            <a:endParaRPr sz="1900"/>
          </a:p>
          <a:p>
            <a:pPr marL="457200" lvl="0" indent="0" algn="l" rtl="0">
              <a:lnSpc>
                <a:spcPct val="95000"/>
              </a:lnSpc>
              <a:spcBef>
                <a:spcPts val="1200"/>
              </a:spcBef>
              <a:spcAft>
                <a:spcPts val="1200"/>
              </a:spcAft>
              <a:buNone/>
            </a:pPr>
            <a:endParaRPr sz="2100"/>
          </a:p>
        </p:txBody>
      </p:sp>
      <p:sp>
        <p:nvSpPr>
          <p:cNvPr id="525" name="Google Shape;525;p74"/>
          <p:cNvSpPr txBox="1"/>
          <p:nvPr/>
        </p:nvSpPr>
        <p:spPr>
          <a:xfrm>
            <a:off x="6144000" y="4820400"/>
            <a:ext cx="3000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https://www.whitecoatinvestor.com/life-insurance/</a:t>
            </a:r>
            <a:endParaRPr sz="9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Estate Planning</a:t>
            </a:r>
            <a:endParaRPr/>
          </a:p>
          <a:p>
            <a:pPr marL="0" lvl="0" indent="0" algn="l" rtl="0">
              <a:spcBef>
                <a:spcPts val="0"/>
              </a:spcBef>
              <a:spcAft>
                <a:spcPts val="0"/>
              </a:spcAft>
              <a:buNone/>
            </a:pPr>
            <a:r>
              <a:rPr lang="en" sz="1700"/>
              <a:t>You Can’t Take It With You</a:t>
            </a:r>
            <a:endParaRPr sz="1700"/>
          </a:p>
        </p:txBody>
      </p:sp>
      <p:sp>
        <p:nvSpPr>
          <p:cNvPr id="531" name="Google Shape;531;p7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Assets go where you want them after you die</a:t>
            </a:r>
            <a:endParaRPr sz="2000"/>
          </a:p>
          <a:p>
            <a:pPr marL="0" lvl="0" indent="0" algn="l" rtl="0">
              <a:spcBef>
                <a:spcPts val="1200"/>
              </a:spcBef>
              <a:spcAft>
                <a:spcPts val="0"/>
              </a:spcAft>
              <a:buNone/>
            </a:pPr>
            <a:r>
              <a:rPr lang="en" sz="2000"/>
              <a:t>Your desires are carried out</a:t>
            </a:r>
            <a:endParaRPr sz="2000"/>
          </a:p>
          <a:p>
            <a:pPr marL="0" lvl="0" indent="0" algn="l" rtl="0">
              <a:spcBef>
                <a:spcPts val="1200"/>
              </a:spcBef>
              <a:spcAft>
                <a:spcPts val="0"/>
              </a:spcAft>
              <a:buNone/>
            </a:pPr>
            <a:r>
              <a:rPr lang="en" sz="2000"/>
              <a:t>Minimize required estate taxes paid to the government</a:t>
            </a:r>
            <a:endParaRPr sz="2000"/>
          </a:p>
          <a:p>
            <a:pPr marL="0" lvl="0" indent="0" algn="l" rtl="0">
              <a:spcBef>
                <a:spcPts val="1200"/>
              </a:spcBef>
              <a:spcAft>
                <a:spcPts val="0"/>
              </a:spcAft>
              <a:buNone/>
            </a:pPr>
            <a:r>
              <a:rPr lang="en" sz="2000"/>
              <a:t>Avoiding probate</a:t>
            </a:r>
            <a:endParaRPr sz="2000"/>
          </a:p>
          <a:p>
            <a:pPr marL="0" lvl="0" indent="0" algn="l" rtl="0">
              <a:spcBef>
                <a:spcPts val="1200"/>
              </a:spcBef>
              <a:spcAft>
                <a:spcPts val="1200"/>
              </a:spcAft>
              <a:buNone/>
            </a:pPr>
            <a:endParaRPr sz="2000"/>
          </a:p>
        </p:txBody>
      </p:sp>
      <p:sp>
        <p:nvSpPr>
          <p:cNvPr id="532" name="Google Shape;532;p75"/>
          <p:cNvSpPr txBox="1"/>
          <p:nvPr/>
        </p:nvSpPr>
        <p:spPr>
          <a:xfrm>
            <a:off x="6144000" y="4851000"/>
            <a:ext cx="3000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https://www.whitecoatinvestor.com/introduction-to-estate-planning/</a:t>
            </a:r>
            <a:endParaRPr sz="7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Financial Independence</a:t>
            </a:r>
            <a:endParaRPr/>
          </a:p>
          <a:p>
            <a:pPr marL="0" lvl="0" indent="0" algn="l" rtl="0">
              <a:spcBef>
                <a:spcPts val="0"/>
              </a:spcBef>
              <a:spcAft>
                <a:spcPts val="0"/>
              </a:spcAft>
              <a:buNone/>
            </a:pPr>
            <a:r>
              <a:rPr lang="en" sz="1700"/>
              <a:t>FIRE/FIRO</a:t>
            </a:r>
            <a:endParaRPr sz="1700"/>
          </a:p>
        </p:txBody>
      </p:sp>
      <p:pic>
        <p:nvPicPr>
          <p:cNvPr id="538" name="Google Shape;538;p76"/>
          <p:cNvPicPr preferRelativeResize="0"/>
          <p:nvPr/>
        </p:nvPicPr>
        <p:blipFill>
          <a:blip r:embed="rId3">
            <a:alphaModFix/>
          </a:blip>
          <a:stretch>
            <a:fillRect/>
          </a:stretch>
        </p:blipFill>
        <p:spPr>
          <a:xfrm>
            <a:off x="2667000" y="1129650"/>
            <a:ext cx="3810000" cy="3810000"/>
          </a:xfrm>
          <a:prstGeom prst="rect">
            <a:avLst/>
          </a:prstGeom>
          <a:noFill/>
          <a:ln>
            <a:noFill/>
          </a:ln>
        </p:spPr>
      </p:pic>
      <p:sp>
        <p:nvSpPr>
          <p:cNvPr id="539" name="Google Shape;539;p76"/>
          <p:cNvSpPr txBox="1"/>
          <p:nvPr/>
        </p:nvSpPr>
        <p:spPr>
          <a:xfrm>
            <a:off x="6144000" y="4851000"/>
            <a:ext cx="3000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https://memegenerator.net/img/instances/400x/47843874.jpg</a:t>
            </a:r>
            <a:endParaRPr sz="7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Recommended Resources</a:t>
            </a:r>
            <a:endParaRPr/>
          </a:p>
        </p:txBody>
      </p:sp>
      <p:sp>
        <p:nvSpPr>
          <p:cNvPr id="545" name="Google Shape;545;p7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u="sng">
                <a:solidFill>
                  <a:schemeClr val="hlink"/>
                </a:solidFill>
                <a:hlinkClick r:id="rId3"/>
              </a:rPr>
              <a:t>I Will Teach You To Be Rich</a:t>
            </a:r>
            <a:r>
              <a:rPr lang="en" sz="1800"/>
              <a:t> - Ramit Sethi</a:t>
            </a:r>
            <a:endParaRPr sz="1800"/>
          </a:p>
          <a:p>
            <a:pPr marL="0" lvl="0" indent="0" algn="l" rtl="0">
              <a:spcBef>
                <a:spcPts val="1200"/>
              </a:spcBef>
              <a:spcAft>
                <a:spcPts val="0"/>
              </a:spcAft>
              <a:buNone/>
            </a:pPr>
            <a:r>
              <a:rPr lang="en" sz="1800" u="sng">
                <a:solidFill>
                  <a:schemeClr val="hlink"/>
                </a:solidFill>
                <a:hlinkClick r:id="rId4"/>
              </a:rPr>
              <a:t>W</a:t>
            </a:r>
            <a:r>
              <a:rPr lang="en" sz="1800" u="sng">
                <a:solidFill>
                  <a:schemeClr val="hlink"/>
                </a:solidFill>
                <a:hlinkClick r:id="rId4"/>
              </a:rPr>
              <a:t>hite Coat Investor</a:t>
            </a:r>
            <a:r>
              <a:rPr lang="en" sz="1800"/>
              <a:t> - Dr. Jim Dahle </a:t>
            </a:r>
            <a:endParaRPr sz="1800"/>
          </a:p>
          <a:p>
            <a:pPr marL="0" lvl="0" indent="0" algn="l" rtl="0">
              <a:spcBef>
                <a:spcPts val="1200"/>
              </a:spcBef>
              <a:spcAft>
                <a:spcPts val="0"/>
              </a:spcAft>
              <a:buNone/>
            </a:pPr>
            <a:r>
              <a:rPr lang="en" sz="1800" u="sng">
                <a:solidFill>
                  <a:schemeClr val="hlink"/>
                </a:solidFill>
                <a:hlinkClick r:id="rId5"/>
              </a:rPr>
              <a:t>Financial Residency</a:t>
            </a:r>
            <a:r>
              <a:rPr lang="en" sz="1800"/>
              <a:t> - Ryan Inman </a:t>
            </a:r>
            <a:endParaRPr sz="1800"/>
          </a:p>
          <a:p>
            <a:pPr marL="0" lvl="0" indent="0" algn="l" rtl="0">
              <a:spcBef>
                <a:spcPts val="1200"/>
              </a:spcBef>
              <a:spcAft>
                <a:spcPts val="0"/>
              </a:spcAft>
              <a:buNone/>
            </a:pPr>
            <a:r>
              <a:rPr lang="en" sz="1800" u="sng">
                <a:solidFill>
                  <a:schemeClr val="hlink"/>
                </a:solidFill>
                <a:hlinkClick r:id="rId6"/>
              </a:rPr>
              <a:t>https://mccareer.org/</a:t>
            </a:r>
            <a:r>
              <a:rPr lang="en" sz="1800"/>
              <a:t> - CAPT Joel Schofer, MD, USN</a:t>
            </a:r>
            <a:endParaRPr sz="1800"/>
          </a:p>
          <a:p>
            <a:pPr marL="0" lvl="0" indent="0" algn="l" rtl="0">
              <a:spcBef>
                <a:spcPts val="1200"/>
              </a:spcBef>
              <a:spcAft>
                <a:spcPts val="0"/>
              </a:spcAft>
              <a:buNone/>
            </a:pPr>
            <a:r>
              <a:rPr lang="en" sz="1800" u="sng">
                <a:solidFill>
                  <a:schemeClr val="hlink"/>
                </a:solidFill>
                <a:hlinkClick r:id="rId7"/>
              </a:rPr>
              <a:t>Physician on FIRE</a:t>
            </a:r>
            <a:r>
              <a:rPr lang="en" sz="1800"/>
              <a:t> - Dr. Leif Dahleen, MD</a:t>
            </a:r>
            <a:endParaRPr sz="1800"/>
          </a:p>
          <a:p>
            <a:pPr marL="0" lvl="0" indent="0" algn="l" rtl="0">
              <a:spcBef>
                <a:spcPts val="1200"/>
              </a:spcBef>
              <a:spcAft>
                <a:spcPts val="1200"/>
              </a:spcAft>
              <a:buNone/>
            </a:pPr>
            <a:r>
              <a:rPr lang="en" sz="1800" u="sng">
                <a:solidFill>
                  <a:schemeClr val="hlink"/>
                </a:solidFill>
                <a:hlinkClick r:id="rId8"/>
              </a:rPr>
              <a:t>The GAO Report</a:t>
            </a:r>
            <a:endParaRPr sz="1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7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Thank You!</a:t>
            </a:r>
            <a:endParaRPr/>
          </a:p>
        </p:txBody>
      </p:sp>
      <p:sp>
        <p:nvSpPr>
          <p:cNvPr id="551" name="Google Shape;551;p78"/>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00"/>
              <a:t>Questions?</a:t>
            </a:r>
            <a:endParaRPr sz="2500"/>
          </a:p>
        </p:txBody>
      </p:sp>
      <p:pic>
        <p:nvPicPr>
          <p:cNvPr id="552" name="Google Shape;552;p78"/>
          <p:cNvPicPr preferRelativeResize="0"/>
          <p:nvPr/>
        </p:nvPicPr>
        <p:blipFill>
          <a:blip r:embed="rId3">
            <a:alphaModFix/>
          </a:blip>
          <a:stretch>
            <a:fillRect/>
          </a:stretch>
        </p:blipFill>
        <p:spPr>
          <a:xfrm>
            <a:off x="5024525" y="393759"/>
            <a:ext cx="3403198" cy="45375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My Goals</a:t>
            </a:r>
            <a:endParaRPr/>
          </a:p>
        </p:txBody>
      </p:sp>
      <p:sp>
        <p:nvSpPr>
          <p:cNvPr id="170" name="Google Shape;170;p19"/>
          <p:cNvSpPr txBox="1">
            <a:spLocks noGrp="1"/>
          </p:cNvSpPr>
          <p:nvPr>
            <p:ph type="body" idx="1"/>
          </p:nvPr>
        </p:nvSpPr>
        <p:spPr>
          <a:xfrm>
            <a:off x="1052550" y="1307850"/>
            <a:ext cx="7038900" cy="319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Provocation</a:t>
            </a:r>
            <a:endParaRPr sz="3600"/>
          </a:p>
          <a:p>
            <a:pPr marL="0" lvl="0" indent="0" algn="ctr" rtl="0">
              <a:spcBef>
                <a:spcPts val="1200"/>
              </a:spcBef>
              <a:spcAft>
                <a:spcPts val="0"/>
              </a:spcAft>
              <a:buNone/>
            </a:pPr>
            <a:r>
              <a:rPr lang="en" sz="3600"/>
              <a:t>Persuasion</a:t>
            </a:r>
            <a:endParaRPr sz="3600"/>
          </a:p>
          <a:p>
            <a:pPr marL="0" lvl="0" indent="0" algn="ctr" rtl="0">
              <a:spcBef>
                <a:spcPts val="1200"/>
              </a:spcBef>
              <a:spcAft>
                <a:spcPts val="0"/>
              </a:spcAft>
              <a:buNone/>
            </a:pPr>
            <a:r>
              <a:rPr lang="en" sz="3600"/>
              <a:t>Inspiration</a:t>
            </a:r>
            <a:endParaRPr sz="3600"/>
          </a:p>
          <a:p>
            <a:pPr marL="0" lvl="0" indent="0" algn="ctr" rtl="0">
              <a:spcBef>
                <a:spcPts val="1200"/>
              </a:spcBef>
              <a:spcAft>
                <a:spcPts val="0"/>
              </a:spcAft>
              <a:buNone/>
            </a:pPr>
            <a:r>
              <a:rPr lang="en" sz="3600"/>
              <a:t>Foundation</a:t>
            </a:r>
            <a:endParaRPr sz="3600"/>
          </a:p>
          <a:p>
            <a:pPr marL="0" lvl="0" indent="0" algn="l" rtl="0">
              <a:spcBef>
                <a:spcPts val="1200"/>
              </a:spcBef>
              <a:spcAft>
                <a:spcPts val="0"/>
              </a:spcAft>
              <a:buNone/>
            </a:pPr>
            <a:endParaRPr sz="3600"/>
          </a:p>
          <a:p>
            <a:pPr marL="0" lvl="0" indent="0" algn="l" rtl="0">
              <a:spcBef>
                <a:spcPts val="1200"/>
              </a:spcBef>
              <a:spcAft>
                <a:spcPts val="1200"/>
              </a:spcAft>
              <a:buNone/>
            </a:pP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0"/>
          <p:cNvPicPr preferRelativeResize="0"/>
          <p:nvPr/>
        </p:nvPicPr>
        <p:blipFill>
          <a:blip r:embed="rId3">
            <a:alphaModFix/>
          </a:blip>
          <a:stretch>
            <a:fillRect/>
          </a:stretch>
        </p:blipFill>
        <p:spPr>
          <a:xfrm>
            <a:off x="1016550" y="353150"/>
            <a:ext cx="7110900" cy="4437200"/>
          </a:xfrm>
          <a:prstGeom prst="rect">
            <a:avLst/>
          </a:prstGeom>
          <a:noFill/>
          <a:ln>
            <a:noFill/>
          </a:ln>
        </p:spPr>
      </p:pic>
      <p:sp>
        <p:nvSpPr>
          <p:cNvPr id="176" name="Google Shape;176;p20"/>
          <p:cNvSpPr txBox="1"/>
          <p:nvPr/>
        </p:nvSpPr>
        <p:spPr>
          <a:xfrm>
            <a:off x="6287925" y="4897200"/>
            <a:ext cx="30000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t>https://sayingimages.com/wp-content/uploads/alright-people-lets-do-this-motivational-memes.jpg</a:t>
            </a:r>
            <a:endParaRPr sz="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American Financial Literacy</a:t>
            </a:r>
            <a:endParaRPr/>
          </a:p>
        </p:txBody>
      </p:sp>
      <p:sp>
        <p:nvSpPr>
          <p:cNvPr id="182" name="Google Shape;182;p21"/>
          <p:cNvSpPr txBox="1">
            <a:spLocks noGrp="1"/>
          </p:cNvSpPr>
          <p:nvPr>
            <p:ph type="body" idx="1"/>
          </p:nvPr>
        </p:nvSpPr>
        <p:spPr>
          <a:xfrm>
            <a:off x="1052550" y="1307850"/>
            <a:ext cx="7038900" cy="2911200"/>
          </a:xfrm>
          <a:prstGeom prst="rect">
            <a:avLst/>
          </a:prstGeom>
        </p:spPr>
        <p:txBody>
          <a:bodyPr spcFirstLastPara="1" wrap="square" lIns="91425" tIns="91425" rIns="91425" bIns="91425" anchor="t" anchorCtr="0">
            <a:noAutofit/>
          </a:bodyPr>
          <a:lstStyle/>
          <a:p>
            <a:pPr marL="457200" lvl="0" indent="-361950" algn="l" rtl="0">
              <a:lnSpc>
                <a:spcPct val="150000"/>
              </a:lnSpc>
              <a:spcBef>
                <a:spcPts val="0"/>
              </a:spcBef>
              <a:spcAft>
                <a:spcPts val="0"/>
              </a:spcAft>
              <a:buSzPts val="2100"/>
              <a:buChar char="●"/>
            </a:pPr>
            <a:r>
              <a:rPr lang="en" sz="2100"/>
              <a:t>Only about 57% of Americans are financially literate</a:t>
            </a:r>
            <a:endParaRPr sz="2100"/>
          </a:p>
          <a:p>
            <a:pPr marL="457200" lvl="0" indent="-361950" algn="l" rtl="0">
              <a:lnSpc>
                <a:spcPct val="150000"/>
              </a:lnSpc>
              <a:spcBef>
                <a:spcPts val="0"/>
              </a:spcBef>
              <a:spcAft>
                <a:spcPts val="0"/>
              </a:spcAft>
              <a:buSzPts val="2100"/>
              <a:buChar char="●"/>
            </a:pPr>
            <a:r>
              <a:rPr lang="en" sz="2100"/>
              <a:t>At least 53% of American adults are financially anxious</a:t>
            </a:r>
            <a:endParaRPr sz="2100"/>
          </a:p>
          <a:p>
            <a:pPr marL="457200" lvl="0" indent="-361950" algn="l" rtl="0">
              <a:lnSpc>
                <a:spcPct val="150000"/>
              </a:lnSpc>
              <a:spcBef>
                <a:spcPts val="0"/>
              </a:spcBef>
              <a:spcAft>
                <a:spcPts val="0"/>
              </a:spcAft>
              <a:buSzPts val="2100"/>
              <a:buChar char="●"/>
            </a:pPr>
            <a:r>
              <a:rPr lang="en" sz="2100"/>
              <a:t>Two in three families lack a six-week emergency fund</a:t>
            </a:r>
            <a:endParaRPr sz="2100"/>
          </a:p>
          <a:p>
            <a:pPr marL="457200" lvl="0" indent="-361950" algn="l" rtl="0">
              <a:lnSpc>
                <a:spcPct val="150000"/>
              </a:lnSpc>
              <a:spcBef>
                <a:spcPts val="0"/>
              </a:spcBef>
              <a:spcAft>
                <a:spcPts val="0"/>
              </a:spcAft>
              <a:buSzPts val="2100"/>
              <a:buChar char="●"/>
            </a:pPr>
            <a:r>
              <a:rPr lang="en" sz="2100"/>
              <a:t>78% of adults live paycheck to paycheck</a:t>
            </a:r>
            <a:endParaRPr sz="2100"/>
          </a:p>
          <a:p>
            <a:pPr marL="457200" lvl="0" indent="-361950" algn="l" rtl="0">
              <a:lnSpc>
                <a:spcPct val="150000"/>
              </a:lnSpc>
              <a:spcBef>
                <a:spcPts val="0"/>
              </a:spcBef>
              <a:spcAft>
                <a:spcPts val="0"/>
              </a:spcAft>
              <a:buSzPts val="2100"/>
              <a:buChar char="●"/>
            </a:pPr>
            <a:r>
              <a:rPr lang="en" sz="2100"/>
              <a:t>Three in five adults do not keep a budget</a:t>
            </a:r>
            <a:endParaRPr sz="2100"/>
          </a:p>
          <a:p>
            <a:pPr marL="457200" lvl="0" indent="-361950" algn="l" rtl="0">
              <a:lnSpc>
                <a:spcPct val="150000"/>
              </a:lnSpc>
              <a:spcBef>
                <a:spcPts val="0"/>
              </a:spcBef>
              <a:spcAft>
                <a:spcPts val="0"/>
              </a:spcAft>
              <a:buSzPts val="2100"/>
              <a:buChar char="●"/>
            </a:pPr>
            <a:r>
              <a:rPr lang="en" sz="2100"/>
              <a:t>Four in five youths failed a financial literacy quiz</a:t>
            </a:r>
            <a:endParaRPr sz="2100"/>
          </a:p>
        </p:txBody>
      </p:sp>
      <p:sp>
        <p:nvSpPr>
          <p:cNvPr id="183" name="Google Shape;183;p21"/>
          <p:cNvSpPr txBox="1"/>
          <p:nvPr/>
        </p:nvSpPr>
        <p:spPr>
          <a:xfrm>
            <a:off x="6144000" y="4851000"/>
            <a:ext cx="3000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https://www.opploans.com/oppu/articles/statistics-financial-literacy/</a:t>
            </a:r>
            <a:endParaRPr sz="7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4796</Words>
  <Application>Microsoft Office PowerPoint</Application>
  <PresentationFormat>On-screen Show (16:9)</PresentationFormat>
  <Paragraphs>421</Paragraphs>
  <Slides>66</Slides>
  <Notes>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Merriweather</vt:lpstr>
      <vt:lpstr>Roboto</vt:lpstr>
      <vt:lpstr>Arial</vt:lpstr>
      <vt:lpstr>Montserrat</vt:lpstr>
      <vt:lpstr>Lato</vt:lpstr>
      <vt:lpstr>Focus</vt:lpstr>
      <vt:lpstr>What’s A Roth? Medicine, the Military, &amp; Your Money</vt:lpstr>
      <vt:lpstr>Disclaimers</vt:lpstr>
      <vt:lpstr>Disclaimers</vt:lpstr>
      <vt:lpstr>Disclaimers</vt:lpstr>
      <vt:lpstr>Disclaimers</vt:lpstr>
      <vt:lpstr>“Give a woman a dollar, and she can put it to good use. Teach her about how money really works, and she can change the world”  - Linda Davis Taylor </vt:lpstr>
      <vt:lpstr>My Goals</vt:lpstr>
      <vt:lpstr>PowerPoint Presentation</vt:lpstr>
      <vt:lpstr>American Financial Literacy</vt:lpstr>
      <vt:lpstr>American Financial Literacy</vt:lpstr>
      <vt:lpstr>Mind the Gaps</vt:lpstr>
      <vt:lpstr>Mind the Gaps</vt:lpstr>
      <vt:lpstr>Mind the Gaps</vt:lpstr>
      <vt:lpstr>PowerPoint Presentation</vt:lpstr>
      <vt:lpstr>PowerPoint Presentation</vt:lpstr>
      <vt:lpstr>PowerPoint Presentation</vt:lpstr>
      <vt:lpstr>The Solution</vt:lpstr>
      <vt:lpstr>The Foundation:</vt:lpstr>
      <vt:lpstr>Phase 1: Make Money</vt:lpstr>
      <vt:lpstr>Your Job Making Your Money</vt:lpstr>
      <vt:lpstr>PowerPoint Presentation</vt:lpstr>
      <vt:lpstr>PowerPoint Presentation</vt:lpstr>
      <vt:lpstr>Your Job Making Your Money</vt:lpstr>
      <vt:lpstr>The Problem for Physicians</vt:lpstr>
      <vt:lpstr>The Problem for Military Physicians</vt:lpstr>
      <vt:lpstr>PowerPoint Presentation</vt:lpstr>
      <vt:lpstr>The Balance</vt:lpstr>
      <vt:lpstr>Side Hustles</vt:lpstr>
      <vt:lpstr>Your Job Making Your Money</vt:lpstr>
      <vt:lpstr>Phase 2: Save a Big Chunk of It</vt:lpstr>
      <vt:lpstr>General Rules</vt:lpstr>
      <vt:lpstr>PowerPoint Presentation</vt:lpstr>
      <vt:lpstr>How Much Will You NEED?</vt:lpstr>
      <vt:lpstr>How Much Will You NEED?</vt:lpstr>
      <vt:lpstr>How Much Will You NEED?</vt:lpstr>
      <vt:lpstr>How Much Will You NEED?</vt:lpstr>
      <vt:lpstr>Retirement Calculators</vt:lpstr>
      <vt:lpstr>PowerPoint Presentation</vt:lpstr>
      <vt:lpstr>PowerPoint Presentation</vt:lpstr>
      <vt:lpstr>Retirement Planning  You Don’t Have To Work Forever</vt:lpstr>
      <vt:lpstr>Retirement Planning  You Don’t Have To Work Forever</vt:lpstr>
      <vt:lpstr>Retirement Planning  You Don’t Have To Work Forever</vt:lpstr>
      <vt:lpstr>BRS vs. High-3</vt:lpstr>
      <vt:lpstr>BRS vs HIGH 3</vt:lpstr>
      <vt:lpstr>PowerPoint Presentation</vt:lpstr>
      <vt:lpstr>PowerPoint Presentation</vt:lpstr>
      <vt:lpstr>BRS vs HIGH 3</vt:lpstr>
      <vt:lpstr>Debt Paying What You Owe</vt:lpstr>
      <vt:lpstr>Pay Off Debt or Save for Retirement?</vt:lpstr>
      <vt:lpstr>AUTOMATE</vt:lpstr>
      <vt:lpstr>Budgeting Using Your Money</vt:lpstr>
      <vt:lpstr>Budgeting Using Your Money</vt:lpstr>
      <vt:lpstr>Budgeting Using Your Money</vt:lpstr>
      <vt:lpstr>Budgeting Using Your Money</vt:lpstr>
      <vt:lpstr>A Word about Lifestyle</vt:lpstr>
      <vt:lpstr>Phase 3: Invest It Wisely</vt:lpstr>
      <vt:lpstr>The Boglehead Principles</vt:lpstr>
      <vt:lpstr>Asset Allocation</vt:lpstr>
      <vt:lpstr>Asset Allocation</vt:lpstr>
      <vt:lpstr>Financial Advisors</vt:lpstr>
      <vt:lpstr>Phase 4: Protect It From Loss</vt:lpstr>
      <vt:lpstr>Insurance Protecting Your Money</vt:lpstr>
      <vt:lpstr>Estate Planning You Can’t Take It With You</vt:lpstr>
      <vt:lpstr>Financial Independence FIRE/FIRO</vt:lpstr>
      <vt:lpstr>Recommended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A Roth? Medicine, the Military, &amp; Your Money</dc:title>
  <cp:lastModifiedBy>Orrick, Michael J Jr CPT USARMY (USA)</cp:lastModifiedBy>
  <cp:revision>1</cp:revision>
  <dcterms:modified xsi:type="dcterms:W3CDTF">2023-02-05T19:21:18Z</dcterms:modified>
</cp:coreProperties>
</file>